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929292"/>
        </a:solidFill>
        <a:effectLst/>
        <a:uFillTx/>
        <a:latin typeface="Graphik"/>
        <a:ea typeface="Graphik"/>
        <a:cs typeface="Graphik"/>
        <a:sym typeface="Graphik"/>
      </a:defRPr>
    </a:lvl1pPr>
    <a:lvl2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929292"/>
        </a:solidFill>
        <a:effectLst/>
        <a:uFillTx/>
        <a:latin typeface="Graphik"/>
        <a:ea typeface="Graphik"/>
        <a:cs typeface="Graphik"/>
        <a:sym typeface="Graphik"/>
      </a:defRPr>
    </a:lvl2pPr>
    <a:lvl3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929292"/>
        </a:solidFill>
        <a:effectLst/>
        <a:uFillTx/>
        <a:latin typeface="Graphik"/>
        <a:ea typeface="Graphik"/>
        <a:cs typeface="Graphik"/>
        <a:sym typeface="Graphik"/>
      </a:defRPr>
    </a:lvl3pPr>
    <a:lvl4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929292"/>
        </a:solidFill>
        <a:effectLst/>
        <a:uFillTx/>
        <a:latin typeface="Graphik"/>
        <a:ea typeface="Graphik"/>
        <a:cs typeface="Graphik"/>
        <a:sym typeface="Graphik"/>
      </a:defRPr>
    </a:lvl4pPr>
    <a:lvl5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929292"/>
        </a:solidFill>
        <a:effectLst/>
        <a:uFillTx/>
        <a:latin typeface="Graphik"/>
        <a:ea typeface="Graphik"/>
        <a:cs typeface="Graphik"/>
        <a:sym typeface="Graphik"/>
      </a:defRPr>
    </a:lvl5pPr>
    <a:lvl6pPr marL="0" marR="0" indent="2286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929292"/>
        </a:solidFill>
        <a:effectLst/>
        <a:uFillTx/>
        <a:latin typeface="Graphik"/>
        <a:ea typeface="Graphik"/>
        <a:cs typeface="Graphik"/>
        <a:sym typeface="Graphik"/>
      </a:defRPr>
    </a:lvl6pPr>
    <a:lvl7pPr marL="0" marR="0" indent="2743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929292"/>
        </a:solidFill>
        <a:effectLst/>
        <a:uFillTx/>
        <a:latin typeface="Graphik"/>
        <a:ea typeface="Graphik"/>
        <a:cs typeface="Graphik"/>
        <a:sym typeface="Graphik"/>
      </a:defRPr>
    </a:lvl7pPr>
    <a:lvl8pPr marL="0" marR="0" indent="3200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929292"/>
        </a:solidFill>
        <a:effectLst/>
        <a:uFillTx/>
        <a:latin typeface="Graphik"/>
        <a:ea typeface="Graphik"/>
        <a:cs typeface="Graphik"/>
        <a:sym typeface="Graphik"/>
      </a:defRPr>
    </a:lvl8pPr>
    <a:lvl9pPr marL="0" marR="0" indent="3657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929292"/>
        </a:solidFill>
        <a:effectLst/>
        <a:uFillTx/>
        <a:latin typeface="Graphik"/>
        <a:ea typeface="Graphik"/>
        <a:cs typeface="Graphik"/>
        <a:sym typeface="Graphik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Graphik"/>
          <a:ea typeface="Graphik"/>
          <a:cs typeface="Graphik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381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381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Graphik"/>
          <a:ea typeface="Graphik"/>
          <a:cs typeface="Graphik"/>
        </a:font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Graphik"/>
          <a:ea typeface="Graphik"/>
          <a:cs typeface="Graphik"/>
        </a:font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rgbClr val="00A1FF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solidFill>
            <a:srgbClr val="014D80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Graphik"/>
          <a:ea typeface="Graphik"/>
          <a:cs typeface="Graphik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/>
          </a:solidFill>
        </a:fill>
      </a:tcStyle>
    </a:band2H>
    <a:firstCol>
      <a:tcTxStyle b="off" i="off">
        <a:font>
          <a:latin typeface="Graphik Medium"/>
          <a:ea typeface="Graphik Medium"/>
          <a:cs typeface="Graphik Medium"/>
        </a:font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13B100"/>
          </a:solidFill>
        </a:fill>
      </a:tcStyle>
    </a:firstCol>
    <a:lastRow>
      <a:tcTxStyle b="off" i="off">
        <a:font>
          <a:latin typeface="Graphik"/>
          <a:ea typeface="Graphik"/>
          <a:cs typeface="Graphik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61D836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Graphik Medium"/>
          <a:ea typeface="Graphik Medium"/>
          <a:cs typeface="Graphik Medium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552055"/>
              <a:lumOff val="-12548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Graphik"/>
          <a:ea typeface="Graphik"/>
          <a:cs typeface="Graphik"/>
        </a:font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/>
          </a:solidFill>
        </a:fill>
      </a:tcStyle>
    </a:band2H>
    <a:firstCol>
      <a:tcTxStyle b="off" i="off">
        <a:font>
          <a:latin typeface="Graphik Medium"/>
          <a:ea typeface="Graphik Medium"/>
          <a:cs typeface="Graphik Medium"/>
        </a:font>
        <a:srgbClr val="000000"/>
      </a:tcTxStyle>
      <a:tcStyle>
        <a:tcBdr>
          <a:left>
            <a:ln w="12700" cap="flat">
              <a:solidFill>
                <a:srgbClr val="E3E5E8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chemeClr val="accent4">
              <a:hueOff val="-613784"/>
              <a:lumOff val="1275"/>
            </a:schemeClr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4">
                  <a:hueOff val="-613784"/>
                  <a:lumOff val="1275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E3E5E8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Graphik Medium"/>
          <a:ea typeface="Graphik Medium"/>
          <a:cs typeface="Graphik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E3E5E8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5300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Graphik"/>
          <a:ea typeface="Graphik"/>
          <a:cs typeface="Graphik"/>
        </a:font>
        <a:srgbClr val="FFFFFF"/>
      </a:tcTxStyle>
      <a:tcStyle>
        <a:tcBdr>
          <a:left>
            <a:ln w="12700" cap="flat">
              <a:solidFill>
                <a:srgbClr val="C0C0C0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98195F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6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0C0C0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650E48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Graphik"/>
          <a:ea typeface="Graphik"/>
          <a:cs typeface="Graphik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381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64646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7"/>
    <p:restoredTop sz="94630"/>
  </p:normalViewPr>
  <p:slideViewPr>
    <p:cSldViewPr snapToGrid="0">
      <p:cViewPr varScale="1">
        <p:scale>
          <a:sx n="59" d="100"/>
          <a:sy n="59" d="100"/>
        </p:scale>
        <p:origin x="60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9" name="Shape 14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1270000" y="3289300"/>
            <a:ext cx="21844000" cy="3879454"/>
          </a:xfrm>
          <a:prstGeom prst="rect">
            <a:avLst/>
          </a:prstGeom>
        </p:spPr>
        <p:txBody>
          <a:bodyPr/>
          <a:lstStyle>
            <a:lvl1pPr defTabSz="2438338">
              <a:lnSpc>
                <a:spcPct val="90000"/>
              </a:lnSpc>
              <a:defRPr sz="11600" spc="-348">
                <a:gradFill flip="none" rotWithShape="1">
                  <a:gsLst>
                    <a:gs pos="0">
                      <a:srgbClr val="00E8FF"/>
                    </a:gs>
                    <a:gs pos="100000">
                      <a:srgbClr val="FF00F7"/>
                    </a:gs>
                  </a:gsLst>
                  <a:lin ang="3967761" scaled="0"/>
                </a:gradFill>
              </a:defRPr>
            </a:lvl1pPr>
          </a:lstStyle>
          <a:p>
            <a:r>
              <a:t>Presentation Title</a:t>
            </a:r>
          </a:p>
        </p:txBody>
      </p:sp>
      <p:sp>
        <p:nvSpPr>
          <p:cNvPr id="12" name="Author and Dat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70000" y="12160429"/>
            <a:ext cx="21844000" cy="694056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3500">
                <a:solidFill>
                  <a:srgbClr val="D5D5D5"/>
                </a:solidFill>
                <a:latin typeface="Graphik-Medium"/>
                <a:ea typeface="Graphik-Medium"/>
                <a:cs typeface="Graphik-Medium"/>
                <a:sym typeface="Graphik Medium"/>
              </a:defRPr>
            </a:lvl1pPr>
          </a:lstStyle>
          <a:p>
            <a:r>
              <a:t>Author and Date</a:t>
            </a:r>
          </a:p>
        </p:txBody>
      </p:sp>
      <p:sp>
        <p:nvSpPr>
          <p:cNvPr id="13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70000" y="6985000"/>
            <a:ext cx="21844000" cy="2512352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Graphik-Medium"/>
                <a:ea typeface="Graphik-Medium"/>
                <a:cs typeface="Graphik-Medium"/>
                <a:sym typeface="Graphik Medium"/>
              </a:defRPr>
            </a:lvl1pPr>
            <a:lvl2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Graphik-Medium"/>
                <a:ea typeface="Graphik-Medium"/>
                <a:cs typeface="Graphik-Medium"/>
                <a:sym typeface="Graphik Medium"/>
              </a:defRPr>
            </a:lvl2pPr>
            <a:lvl3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Graphik-Medium"/>
                <a:ea typeface="Graphik-Medium"/>
                <a:cs typeface="Graphik-Medium"/>
                <a:sym typeface="Graphik Medium"/>
              </a:defRPr>
            </a:lvl3pPr>
            <a:lvl4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Graphik-Medium"/>
                <a:ea typeface="Graphik-Medium"/>
                <a:cs typeface="Graphik-Medium"/>
                <a:sym typeface="Graphik Medium"/>
              </a:defRPr>
            </a:lvl4pPr>
            <a:lvl5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Graphik-Medium"/>
                <a:ea typeface="Graphik-Medium"/>
                <a:cs typeface="Graphik-Medium"/>
                <a:sym typeface="Graphik Medium"/>
              </a:defRPr>
            </a:lvl5pPr>
          </a:lstStyle>
          <a:p>
            <a:r>
              <a:t>Presentation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70000" y="4546600"/>
            <a:ext cx="21844000" cy="4678065"/>
          </a:xfrm>
          <a:prstGeom prst="rect">
            <a:avLst/>
          </a:prstGeom>
        </p:spPr>
        <p:txBody>
          <a:bodyPr anchor="ctr"/>
          <a:lstStyle>
            <a:lvl1pPr marL="0" indent="0" algn="ctr">
              <a:spcBef>
                <a:spcPts val="0"/>
              </a:spcBef>
              <a:buClrTx/>
              <a:buSzTx/>
              <a:buNone/>
              <a:defRPr sz="8400" spc="-252">
                <a:gradFill flip="none" rotWithShape="1">
                  <a:gsLst>
                    <a:gs pos="0">
                      <a:srgbClr val="FFFFFF"/>
                    </a:gs>
                    <a:gs pos="100000">
                      <a:srgbClr val="929292"/>
                    </a:gs>
                  </a:gsLst>
                  <a:lin ang="5400000" scaled="0"/>
                </a:gradFill>
                <a:latin typeface="Graphik-Medium"/>
                <a:ea typeface="Graphik-Medium"/>
                <a:cs typeface="Graphik-Medium"/>
                <a:sym typeface="Graphik Medium"/>
              </a:defRPr>
            </a:lvl1pPr>
            <a:lvl2pPr marL="0" indent="457200" algn="ctr">
              <a:spcBef>
                <a:spcPts val="0"/>
              </a:spcBef>
              <a:buClrTx/>
              <a:buSzTx/>
              <a:buNone/>
              <a:defRPr sz="8400" spc="-252">
                <a:gradFill flip="none" rotWithShape="1">
                  <a:gsLst>
                    <a:gs pos="0">
                      <a:srgbClr val="FFFFFF"/>
                    </a:gs>
                    <a:gs pos="100000">
                      <a:srgbClr val="929292"/>
                    </a:gs>
                  </a:gsLst>
                  <a:lin ang="5400000" scaled="0"/>
                </a:gradFill>
                <a:latin typeface="Graphik-Medium"/>
                <a:ea typeface="Graphik-Medium"/>
                <a:cs typeface="Graphik-Medium"/>
                <a:sym typeface="Graphik Medium"/>
              </a:defRPr>
            </a:lvl2pPr>
            <a:lvl3pPr marL="0" indent="914400" algn="ctr">
              <a:spcBef>
                <a:spcPts val="0"/>
              </a:spcBef>
              <a:buClrTx/>
              <a:buSzTx/>
              <a:buNone/>
              <a:defRPr sz="8400" spc="-252">
                <a:gradFill flip="none" rotWithShape="1">
                  <a:gsLst>
                    <a:gs pos="0">
                      <a:srgbClr val="FFFFFF"/>
                    </a:gs>
                    <a:gs pos="100000">
                      <a:srgbClr val="929292"/>
                    </a:gs>
                  </a:gsLst>
                  <a:lin ang="5400000" scaled="0"/>
                </a:gradFill>
                <a:latin typeface="Graphik-Medium"/>
                <a:ea typeface="Graphik-Medium"/>
                <a:cs typeface="Graphik-Medium"/>
                <a:sym typeface="Graphik Medium"/>
              </a:defRPr>
            </a:lvl3pPr>
            <a:lvl4pPr marL="0" indent="1371600" algn="ctr">
              <a:spcBef>
                <a:spcPts val="0"/>
              </a:spcBef>
              <a:buClrTx/>
              <a:buSzTx/>
              <a:buNone/>
              <a:defRPr sz="8400" spc="-252">
                <a:gradFill flip="none" rotWithShape="1">
                  <a:gsLst>
                    <a:gs pos="0">
                      <a:srgbClr val="FFFFFF"/>
                    </a:gs>
                    <a:gs pos="100000">
                      <a:srgbClr val="929292"/>
                    </a:gs>
                  </a:gsLst>
                  <a:lin ang="5400000" scaled="0"/>
                </a:gradFill>
                <a:latin typeface="Graphik-Medium"/>
                <a:ea typeface="Graphik-Medium"/>
                <a:cs typeface="Graphik-Medium"/>
                <a:sym typeface="Graphik Medium"/>
              </a:defRPr>
            </a:lvl4pPr>
            <a:lvl5pPr marL="0" indent="1828800" algn="ctr">
              <a:spcBef>
                <a:spcPts val="0"/>
              </a:spcBef>
              <a:buClrTx/>
              <a:buSzTx/>
              <a:buNone/>
              <a:defRPr sz="8400" spc="-252">
                <a:gradFill flip="none" rotWithShape="1">
                  <a:gsLst>
                    <a:gs pos="0">
                      <a:srgbClr val="FFFFFF"/>
                    </a:gs>
                    <a:gs pos="100000">
                      <a:srgbClr val="929292"/>
                    </a:gs>
                  </a:gsLst>
                  <a:lin ang="5400000" scaled="0"/>
                </a:gradFill>
                <a:latin typeface="Graphik-Medium"/>
                <a:ea typeface="Graphik-Medium"/>
                <a:cs typeface="Graphik-Medium"/>
                <a:sym typeface="Graphik Medium"/>
              </a:defRPr>
            </a:lvl5pPr>
          </a:lstStyle>
          <a:p>
            <a:r>
              <a:t>Statement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70000" y="3906096"/>
            <a:ext cx="21844000" cy="4488604"/>
          </a:xfrm>
          <a:prstGeom prst="rect">
            <a:avLst/>
          </a:prstGeom>
        </p:spPr>
        <p:txBody>
          <a:bodyPr anchor="b"/>
          <a:lstStyle>
            <a:lvl1pPr marL="0" indent="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22400" spc="-448">
                <a:gradFill flip="none" rotWithShape="1">
                  <a:gsLst>
                    <a:gs pos="0">
                      <a:srgbClr val="00E8FF"/>
                    </a:gs>
                    <a:gs pos="100000">
                      <a:srgbClr val="FF00F7"/>
                    </a:gs>
                  </a:gsLst>
                  <a:lin ang="3967761" scaled="0"/>
                </a:gradFill>
                <a:latin typeface="+mn-lt"/>
                <a:ea typeface="+mn-ea"/>
                <a:cs typeface="+mn-cs"/>
                <a:sym typeface="Graphik Semibold"/>
              </a:defRPr>
            </a:lvl1pPr>
            <a:lvl2pPr marL="0" indent="4572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22400" spc="-448">
                <a:gradFill flip="none" rotWithShape="1">
                  <a:gsLst>
                    <a:gs pos="0">
                      <a:srgbClr val="00E8FF"/>
                    </a:gs>
                    <a:gs pos="100000">
                      <a:srgbClr val="FF00F7"/>
                    </a:gs>
                  </a:gsLst>
                  <a:lin ang="3967761" scaled="0"/>
                </a:gradFill>
                <a:latin typeface="+mn-lt"/>
                <a:ea typeface="+mn-ea"/>
                <a:cs typeface="+mn-cs"/>
                <a:sym typeface="Graphik Semibold"/>
              </a:defRPr>
            </a:lvl2pPr>
            <a:lvl3pPr marL="0" indent="9144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22400" spc="-448">
                <a:gradFill flip="none" rotWithShape="1">
                  <a:gsLst>
                    <a:gs pos="0">
                      <a:srgbClr val="00E8FF"/>
                    </a:gs>
                    <a:gs pos="100000">
                      <a:srgbClr val="FF00F7"/>
                    </a:gs>
                  </a:gsLst>
                  <a:lin ang="3967761" scaled="0"/>
                </a:gradFill>
                <a:latin typeface="+mn-lt"/>
                <a:ea typeface="+mn-ea"/>
                <a:cs typeface="+mn-cs"/>
                <a:sym typeface="Graphik Semibold"/>
              </a:defRPr>
            </a:lvl3pPr>
            <a:lvl4pPr marL="0" indent="13716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22400" spc="-448">
                <a:gradFill flip="none" rotWithShape="1">
                  <a:gsLst>
                    <a:gs pos="0">
                      <a:srgbClr val="00E8FF"/>
                    </a:gs>
                    <a:gs pos="100000">
                      <a:srgbClr val="FF00F7"/>
                    </a:gs>
                  </a:gsLst>
                  <a:lin ang="3967761" scaled="0"/>
                </a:gradFill>
                <a:latin typeface="+mn-lt"/>
                <a:ea typeface="+mn-ea"/>
                <a:cs typeface="+mn-cs"/>
                <a:sym typeface="Graphik Semibold"/>
              </a:defRPr>
            </a:lvl4pPr>
            <a:lvl5pPr marL="0" indent="18288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22400" spc="-448">
                <a:gradFill flip="none" rotWithShape="1">
                  <a:gsLst>
                    <a:gs pos="0">
                      <a:srgbClr val="00E8FF"/>
                    </a:gs>
                    <a:gs pos="100000">
                      <a:srgbClr val="FF00F7"/>
                    </a:gs>
                  </a:gsLst>
                  <a:lin ang="3967761" scaled="0"/>
                </a:gradFill>
                <a:latin typeface="+mn-lt"/>
                <a:ea typeface="+mn-ea"/>
                <a:cs typeface="+mn-cs"/>
                <a:sym typeface="Graphik Semibold"/>
              </a:defRPr>
            </a:lvl5pPr>
          </a:lstStyle>
          <a:p>
            <a:r>
              <a:t>100%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07" name="Fact information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70000" y="85217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4400">
                <a:solidFill>
                  <a:srgbClr val="D5D5D5"/>
                </a:solidFill>
                <a:latin typeface="Graphik-Medium"/>
                <a:ea typeface="Graphik-Medium"/>
                <a:cs typeface="Graphik-Medium"/>
                <a:sym typeface="Graphik Medium"/>
              </a:defRPr>
            </a:lvl1pPr>
          </a:lstStyle>
          <a:p>
            <a:r>
              <a:t>Fact information</a:t>
            </a:r>
          </a:p>
        </p:txBody>
      </p:sp>
      <p:sp>
        <p:nvSpPr>
          <p:cNvPr id="10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Attribution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70000" y="11155086"/>
            <a:ext cx="21844000" cy="832613"/>
          </a:xfrm>
          <a:prstGeom prst="rect">
            <a:avLst/>
          </a:prstGeom>
        </p:spPr>
        <p:txBody>
          <a:bodyPr anchor="ctr"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4400">
                <a:solidFill>
                  <a:srgbClr val="D5D5D5"/>
                </a:solidFill>
                <a:latin typeface="Graphik-Medium"/>
                <a:ea typeface="Graphik-Medium"/>
                <a:cs typeface="Graphik-Medium"/>
                <a:sym typeface="Graphik Medium"/>
              </a:defRPr>
            </a:lvl1pPr>
          </a:lstStyle>
          <a:p>
            <a:r>
              <a:t>Attribution</a:t>
            </a:r>
          </a:p>
        </p:txBody>
      </p:sp>
      <p:sp>
        <p:nvSpPr>
          <p:cNvPr id="116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70000" y="4659369"/>
            <a:ext cx="21844000" cy="4394201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8400" spc="-168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FD00"/>
                    </a:gs>
                  </a:gsLst>
                  <a:lin ang="2700000" scaled="0"/>
                </a:gradFill>
                <a:latin typeface="+mn-lt"/>
                <a:ea typeface="+mn-ea"/>
                <a:cs typeface="+mn-cs"/>
                <a:sym typeface="Graphik Semibold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8400" spc="-168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FD00"/>
                    </a:gs>
                  </a:gsLst>
                  <a:lin ang="2700000" scaled="0"/>
                </a:gradFill>
                <a:latin typeface="+mn-lt"/>
                <a:ea typeface="+mn-ea"/>
                <a:cs typeface="+mn-cs"/>
                <a:sym typeface="Graphik Semibold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8400" spc="-168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FD00"/>
                    </a:gs>
                  </a:gsLst>
                  <a:lin ang="2700000" scaled="0"/>
                </a:gradFill>
                <a:latin typeface="+mn-lt"/>
                <a:ea typeface="+mn-ea"/>
                <a:cs typeface="+mn-cs"/>
                <a:sym typeface="Graphik Semibold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8400" spc="-168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FD00"/>
                    </a:gs>
                  </a:gsLst>
                  <a:lin ang="2700000" scaled="0"/>
                </a:gradFill>
                <a:latin typeface="+mn-lt"/>
                <a:ea typeface="+mn-ea"/>
                <a:cs typeface="+mn-cs"/>
                <a:sym typeface="Graphik Semibold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8400" spc="-168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FD00"/>
                    </a:gs>
                  </a:gsLst>
                  <a:lin ang="2700000" scaled="0"/>
                </a:gradFill>
                <a:latin typeface="+mn-lt"/>
                <a:ea typeface="+mn-ea"/>
                <a:cs typeface="+mn-cs"/>
                <a:sym typeface="Graphik Semibold"/>
              </a:defRPr>
            </a:lvl5pPr>
          </a:lstStyle>
          <a:p>
            <a:r>
              <a:t>“Notable Quote”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Northern Lights display over a snowy landscape"/>
          <p:cNvSpPr>
            <a:spLocks noGrp="1"/>
          </p:cNvSpPr>
          <p:nvPr>
            <p:ph type="pic" sz="half" idx="21"/>
          </p:nvPr>
        </p:nvSpPr>
        <p:spPr>
          <a:xfrm>
            <a:off x="12192000" y="6229350"/>
            <a:ext cx="12192000" cy="8128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5" name="Colourful clouds against a starry night sky"/>
          <p:cNvSpPr>
            <a:spLocks noGrp="1"/>
          </p:cNvSpPr>
          <p:nvPr>
            <p:ph type="pic" sz="half" idx="22"/>
          </p:nvPr>
        </p:nvSpPr>
        <p:spPr>
          <a:xfrm>
            <a:off x="12192000" y="-641351"/>
            <a:ext cx="12192000" cy="81280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6" name="Northern Lights display over a snowy mountain landscape"/>
          <p:cNvSpPr>
            <a:spLocks noGrp="1"/>
          </p:cNvSpPr>
          <p:nvPr>
            <p:ph type="pic" idx="23"/>
          </p:nvPr>
        </p:nvSpPr>
        <p:spPr>
          <a:xfrm>
            <a:off x="-1" y="-2258501"/>
            <a:ext cx="12166601" cy="1823300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Northern Lights display over a snowy landscape"/>
          <p:cNvSpPr>
            <a:spLocks noGrp="1"/>
          </p:cNvSpPr>
          <p:nvPr>
            <p:ph type="pic" idx="21"/>
          </p:nvPr>
        </p:nvSpPr>
        <p:spPr>
          <a:xfrm>
            <a:off x="0" y="-1270000"/>
            <a:ext cx="24384000" cy="1625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Northern Lights display in a dark night sky over mountains"/>
          <p:cNvSpPr>
            <a:spLocks noGrp="1"/>
          </p:cNvSpPr>
          <p:nvPr>
            <p:ph type="pic" idx="21"/>
          </p:nvPr>
        </p:nvSpPr>
        <p:spPr>
          <a:xfrm>
            <a:off x="0" y="-762000"/>
            <a:ext cx="24384000" cy="15240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2" name="Author and Date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270000" y="12166600"/>
            <a:ext cx="21844000" cy="694055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3500">
                <a:solidFill>
                  <a:srgbClr val="D5D5D5"/>
                </a:solidFill>
                <a:latin typeface="Graphik-Medium"/>
                <a:ea typeface="Graphik-Medium"/>
                <a:cs typeface="Graphik-Medium"/>
                <a:sym typeface="Graphik Medium"/>
              </a:defRPr>
            </a:lvl1pPr>
          </a:lstStyle>
          <a:p>
            <a:r>
              <a:t>Author and Date</a:t>
            </a:r>
          </a:p>
        </p:txBody>
      </p:sp>
      <p:sp>
        <p:nvSpPr>
          <p:cNvPr id="23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1270000" y="3289300"/>
            <a:ext cx="21844000" cy="3873500"/>
          </a:xfrm>
          <a:prstGeom prst="rect">
            <a:avLst/>
          </a:prstGeom>
        </p:spPr>
        <p:txBody>
          <a:bodyPr/>
          <a:lstStyle>
            <a:lvl1pPr defTabSz="2438400">
              <a:lnSpc>
                <a:spcPct val="90000"/>
              </a:lnSpc>
              <a:defRPr sz="11600" spc="-348"/>
            </a:lvl1pPr>
          </a:lstStyle>
          <a:p>
            <a:r>
              <a:t>Presentation Title</a:t>
            </a:r>
          </a:p>
        </p:txBody>
      </p:sp>
      <p:sp>
        <p:nvSpPr>
          <p:cNvPr id="24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70000" y="6985000"/>
            <a:ext cx="21844000" cy="25146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Graphik-Medium"/>
                <a:ea typeface="Graphik-Medium"/>
                <a:cs typeface="Graphik-Medium"/>
                <a:sym typeface="Graphik Medium"/>
              </a:defRPr>
            </a:lvl1pPr>
            <a:lvl2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Graphik-Medium"/>
                <a:ea typeface="Graphik-Medium"/>
                <a:cs typeface="Graphik-Medium"/>
                <a:sym typeface="Graphik Medium"/>
              </a:defRPr>
            </a:lvl2pPr>
            <a:lvl3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Graphik-Medium"/>
                <a:ea typeface="Graphik-Medium"/>
                <a:cs typeface="Graphik-Medium"/>
                <a:sym typeface="Graphik Medium"/>
              </a:defRPr>
            </a:lvl3pPr>
            <a:lvl4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Graphik-Medium"/>
                <a:ea typeface="Graphik-Medium"/>
                <a:cs typeface="Graphik-Medium"/>
                <a:sym typeface="Graphik Medium"/>
              </a:defRPr>
            </a:lvl4pPr>
            <a:lvl5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Graphik-Medium"/>
                <a:ea typeface="Graphik-Medium"/>
                <a:cs typeface="Graphik-Medium"/>
                <a:sym typeface="Graphik Medium"/>
              </a:defRPr>
            </a:lvl5pPr>
          </a:lstStyle>
          <a:p>
            <a:r>
              <a:t>Presentation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Colourful clouds against a starry night sky"/>
          <p:cNvSpPr>
            <a:spLocks noGrp="1"/>
          </p:cNvSpPr>
          <p:nvPr>
            <p:ph type="pic" idx="21"/>
          </p:nvPr>
        </p:nvSpPr>
        <p:spPr>
          <a:xfrm>
            <a:off x="7962900" y="-25400"/>
            <a:ext cx="20650200" cy="13766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3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70000" y="3886200"/>
            <a:ext cx="9652000" cy="3200202"/>
          </a:xfrm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34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70000" y="6845300"/>
            <a:ext cx="9652000" cy="56642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solidFill>
                  <a:srgbClr val="D5D5D5"/>
                </a:solidFill>
                <a:latin typeface="Graphik-Medium"/>
                <a:ea typeface="Graphik-Medium"/>
                <a:cs typeface="Graphik-Medium"/>
                <a:sym typeface="Graphik Medium"/>
              </a:defRPr>
            </a:lvl1pPr>
            <a:lvl2pPr marL="0" indent="457200" algn="ctr" defTabSz="825500">
              <a:spcBef>
                <a:spcPts val="0"/>
              </a:spcBef>
              <a:buClrTx/>
              <a:buSzTx/>
              <a:buNone/>
              <a:defRPr sz="5400">
                <a:solidFill>
                  <a:srgbClr val="D5D5D5"/>
                </a:solidFill>
                <a:latin typeface="Graphik-Medium"/>
                <a:ea typeface="Graphik-Medium"/>
                <a:cs typeface="Graphik-Medium"/>
                <a:sym typeface="Graphik Medium"/>
              </a:defRPr>
            </a:lvl2pPr>
            <a:lvl3pPr marL="0" indent="914400" algn="ctr" defTabSz="825500">
              <a:spcBef>
                <a:spcPts val="0"/>
              </a:spcBef>
              <a:buClrTx/>
              <a:buSzTx/>
              <a:buNone/>
              <a:defRPr sz="5400">
                <a:solidFill>
                  <a:srgbClr val="D5D5D5"/>
                </a:solidFill>
                <a:latin typeface="Graphik-Medium"/>
                <a:ea typeface="Graphik-Medium"/>
                <a:cs typeface="Graphik-Medium"/>
                <a:sym typeface="Graphik Medium"/>
              </a:defRPr>
            </a:lvl3pPr>
            <a:lvl4pPr marL="0" indent="1371600" algn="ctr" defTabSz="825500">
              <a:spcBef>
                <a:spcPts val="0"/>
              </a:spcBef>
              <a:buClrTx/>
              <a:buSzTx/>
              <a:buNone/>
              <a:defRPr sz="5400">
                <a:solidFill>
                  <a:srgbClr val="D5D5D5"/>
                </a:solidFill>
                <a:latin typeface="Graphik-Medium"/>
                <a:ea typeface="Graphik-Medium"/>
                <a:cs typeface="Graphik-Medium"/>
                <a:sym typeface="Graphik Medium"/>
              </a:defRPr>
            </a:lvl4pPr>
            <a:lvl5pPr marL="0" indent="1828800" algn="ctr" defTabSz="825500">
              <a:spcBef>
                <a:spcPts val="0"/>
              </a:spcBef>
              <a:buClrTx/>
              <a:buSzTx/>
              <a:buNone/>
              <a:defRPr sz="5400">
                <a:solidFill>
                  <a:srgbClr val="D5D5D5"/>
                </a:solidFill>
                <a:latin typeface="Graphik-Medium"/>
                <a:ea typeface="Graphik-Medium"/>
                <a:cs typeface="Graphik-Medium"/>
                <a:sym typeface="Graphik Medium"/>
              </a:defRPr>
            </a:lvl5pPr>
          </a:lstStyle>
          <a:p>
            <a:r>
              <a:t>Slide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43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solidFill>
                  <a:srgbClr val="D5D5D5"/>
                </a:solidFill>
                <a:latin typeface="Graphik-Medium"/>
                <a:ea typeface="Graphik-Medium"/>
                <a:cs typeface="Graphik-Medium"/>
                <a:sym typeface="Graphik Medium"/>
              </a:defRPr>
            </a:lvl1pPr>
          </a:lstStyle>
          <a:p>
            <a:r>
              <a:t>Slide Subtitle</a:t>
            </a:r>
          </a:p>
        </p:txBody>
      </p:sp>
      <p:sp>
        <p:nvSpPr>
          <p:cNvPr id="44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70000" y="4269316"/>
            <a:ext cx="21844000" cy="8432801"/>
          </a:xfrm>
          <a:prstGeom prst="rect">
            <a:avLst/>
          </a:prstGeom>
        </p:spPr>
        <p:txBody>
          <a:bodyPr numCol="2" spcCol="1092200"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Northern Lights display over a snowy mountain landscape"/>
          <p:cNvSpPr>
            <a:spLocks noGrp="1"/>
          </p:cNvSpPr>
          <p:nvPr>
            <p:ph type="pic" idx="21"/>
          </p:nvPr>
        </p:nvSpPr>
        <p:spPr>
          <a:xfrm>
            <a:off x="12204700" y="-2277533"/>
            <a:ext cx="12192000" cy="18271067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1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70000" y="838200"/>
            <a:ext cx="9652000" cy="1549400"/>
          </a:xfrm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62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70000" y="4267200"/>
            <a:ext cx="9652000" cy="8432800"/>
          </a:xfrm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3" name="Slide Subtitle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270000" y="2133600"/>
            <a:ext cx="9652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solidFill>
                  <a:srgbClr val="D5D5D5"/>
                </a:solidFill>
                <a:latin typeface="Graphik-Medium"/>
                <a:ea typeface="Graphik-Medium"/>
                <a:cs typeface="Graphik-Medium"/>
                <a:sym typeface="Graphik Medium"/>
              </a:defRPr>
            </a:lvl1pPr>
          </a:lstStyle>
          <a:p>
            <a:r>
              <a:t>Slide Subtitle</a:t>
            </a:r>
          </a:p>
        </p:txBody>
      </p:sp>
      <p:sp>
        <p:nvSpPr>
          <p:cNvPr id="6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70000" y="3289300"/>
            <a:ext cx="21844000" cy="3873500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defRPr sz="11600" spc="-348">
                <a:gradFill flip="none" rotWithShape="1">
                  <a:gsLst>
                    <a:gs pos="0">
                      <a:srgbClr val="00FF00"/>
                    </a:gs>
                    <a:gs pos="100000">
                      <a:srgbClr val="007DFF"/>
                    </a:gs>
                  </a:gsLst>
                  <a:lin ang="3965999" scaled="0"/>
                </a:gradFill>
              </a:defRPr>
            </a:lvl1pPr>
          </a:lstStyle>
          <a:p>
            <a:r>
              <a:t>Section Title</a:t>
            </a:r>
          </a:p>
        </p:txBody>
      </p:sp>
      <p:sp>
        <p:nvSpPr>
          <p:cNvPr id="7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lide Title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80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solidFill>
                  <a:srgbClr val="D5D5D5"/>
                </a:solidFill>
                <a:latin typeface="Graphik-Medium"/>
                <a:ea typeface="Graphik-Medium"/>
                <a:cs typeface="Graphik-Medium"/>
                <a:sym typeface="Graphik Medium"/>
              </a:defRPr>
            </a:lvl1pPr>
          </a:lstStyle>
          <a:p>
            <a:r>
              <a:t>Slide Subtitle</a:t>
            </a:r>
          </a:p>
        </p:txBody>
      </p:sp>
      <p:sp>
        <p:nvSpPr>
          <p:cNvPr id="8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Agenda Title"/>
          <p:cNvSpPr txBox="1">
            <a:spLocks noGrp="1"/>
          </p:cNvSpPr>
          <p:nvPr>
            <p:ph type="title" hasCustomPrompt="1"/>
          </p:nvPr>
        </p:nvSpPr>
        <p:spPr>
          <a:xfrm>
            <a:off x="1270000" y="812800"/>
            <a:ext cx="21844000" cy="1562100"/>
          </a:xfrm>
          <a:prstGeom prst="rect">
            <a:avLst/>
          </a:prstGeom>
        </p:spPr>
        <p:txBody>
          <a:bodyPr/>
          <a:lstStyle/>
          <a:p>
            <a:r>
              <a:t>Agenda Title</a:t>
            </a:r>
          </a:p>
        </p:txBody>
      </p:sp>
      <p:sp>
        <p:nvSpPr>
          <p:cNvPr id="89" name="Agenda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solidFill>
                  <a:srgbClr val="D5D5D5"/>
                </a:solidFill>
                <a:latin typeface="Graphik-Medium"/>
                <a:ea typeface="Graphik-Medium"/>
                <a:cs typeface="Graphik-Medium"/>
                <a:sym typeface="Graphik Medium"/>
              </a:defRPr>
            </a:lvl1pPr>
          </a:lstStyle>
          <a:p>
            <a:r>
              <a:t>Agenda Subtitle</a:t>
            </a:r>
          </a:p>
        </p:txBody>
      </p:sp>
      <p:sp>
        <p:nvSpPr>
          <p:cNvPr id="90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buClrTx/>
              <a:buSzTx/>
              <a:buNone/>
              <a:defRPr sz="5500" spc="-55"/>
            </a:lvl1pPr>
            <a:lvl2pPr marL="0" indent="457200" defTabSz="825500">
              <a:buClrTx/>
              <a:buSzTx/>
              <a:buNone/>
              <a:defRPr sz="5500" spc="-55"/>
            </a:lvl2pPr>
            <a:lvl3pPr marL="0" indent="914400" defTabSz="825500">
              <a:buClrTx/>
              <a:buSzTx/>
              <a:buNone/>
              <a:defRPr sz="5500" spc="-55"/>
            </a:lvl3pPr>
            <a:lvl4pPr marL="0" indent="1371600" defTabSz="825500">
              <a:buClrTx/>
              <a:buSzTx/>
              <a:buNone/>
              <a:defRPr sz="5500" spc="-55"/>
            </a:lvl4pPr>
            <a:lvl5pPr marL="0" indent="1828800" defTabSz="825500">
              <a:buClrTx/>
              <a:buSzTx/>
              <a:buNone/>
              <a:defRPr sz="5500" spc="-55"/>
            </a:lvl5pPr>
          </a:lstStyle>
          <a:p>
            <a:r>
              <a:t>Agenda Topics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0000"/>
            </a:gs>
            <a:gs pos="100000">
              <a:srgbClr val="3B3B3B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70000" y="812800"/>
            <a:ext cx="21844000" cy="1557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/>
          <a:p>
            <a:r>
              <a:t>Slide Title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70000" y="4267200"/>
            <a:ext cx="21844000" cy="8432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77623" y="13081000"/>
            <a:ext cx="416053" cy="467107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>
              <a:defRPr sz="2200"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ransition spd="med"/>
  <p:txStyles>
    <p:titleStyle>
      <a:lvl1pPr marL="0" marR="0" indent="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+mn-lt"/>
          <a:ea typeface="+mn-ea"/>
          <a:cs typeface="+mn-cs"/>
          <a:sym typeface="Graphik Semibold"/>
        </a:defRPr>
      </a:lvl1pPr>
      <a:lvl2pPr marL="0" marR="0" indent="4572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+mn-lt"/>
          <a:ea typeface="+mn-ea"/>
          <a:cs typeface="+mn-cs"/>
          <a:sym typeface="Graphik Semibold"/>
        </a:defRPr>
      </a:lvl2pPr>
      <a:lvl3pPr marL="0" marR="0" indent="9144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+mn-lt"/>
          <a:ea typeface="+mn-ea"/>
          <a:cs typeface="+mn-cs"/>
          <a:sym typeface="Graphik Semibold"/>
        </a:defRPr>
      </a:lvl3pPr>
      <a:lvl4pPr marL="0" marR="0" indent="13716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+mn-lt"/>
          <a:ea typeface="+mn-ea"/>
          <a:cs typeface="+mn-cs"/>
          <a:sym typeface="Graphik Semibold"/>
        </a:defRPr>
      </a:lvl4pPr>
      <a:lvl5pPr marL="0" marR="0" indent="18288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+mn-lt"/>
          <a:ea typeface="+mn-ea"/>
          <a:cs typeface="+mn-cs"/>
          <a:sym typeface="Graphik Semibold"/>
        </a:defRPr>
      </a:lvl5pPr>
      <a:lvl6pPr marL="0" marR="0" indent="22860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+mn-lt"/>
          <a:ea typeface="+mn-ea"/>
          <a:cs typeface="+mn-cs"/>
          <a:sym typeface="Graphik Semibold"/>
        </a:defRPr>
      </a:lvl6pPr>
      <a:lvl7pPr marL="0" marR="0" indent="27432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+mn-lt"/>
          <a:ea typeface="+mn-ea"/>
          <a:cs typeface="+mn-cs"/>
          <a:sym typeface="Graphik Semibold"/>
        </a:defRPr>
      </a:lvl7pPr>
      <a:lvl8pPr marL="0" marR="0" indent="32004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+mn-lt"/>
          <a:ea typeface="+mn-ea"/>
          <a:cs typeface="+mn-cs"/>
          <a:sym typeface="Graphik Semibold"/>
        </a:defRPr>
      </a:lvl8pPr>
      <a:lvl9pPr marL="0" marR="0" indent="36576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-252" baseline="0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+mn-lt"/>
          <a:ea typeface="+mn-ea"/>
          <a:cs typeface="+mn-cs"/>
          <a:sym typeface="Graphik Semibold"/>
        </a:defRPr>
      </a:lvl9pPr>
    </p:titleStyle>
    <p:bodyStyle>
      <a:lvl1pPr marL="5588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tabLst/>
        <a:defRPr sz="4800" b="0" i="0" u="none" strike="noStrike" cap="none" spc="0" baseline="0">
          <a:solidFill>
            <a:srgbClr val="FFFFFF"/>
          </a:solidFill>
          <a:uFillTx/>
          <a:latin typeface="Graphik"/>
          <a:ea typeface="Graphik"/>
          <a:cs typeface="Graphik"/>
          <a:sym typeface="Graphik"/>
        </a:defRPr>
      </a:lvl1pPr>
      <a:lvl2pPr marL="11176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tabLst/>
        <a:defRPr sz="4800" b="0" i="0" u="none" strike="noStrike" cap="none" spc="0" baseline="0">
          <a:solidFill>
            <a:srgbClr val="FFFFFF"/>
          </a:solidFill>
          <a:uFillTx/>
          <a:latin typeface="Graphik"/>
          <a:ea typeface="Graphik"/>
          <a:cs typeface="Graphik"/>
          <a:sym typeface="Graphik"/>
        </a:defRPr>
      </a:lvl2pPr>
      <a:lvl3pPr marL="16764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tabLst/>
        <a:defRPr sz="4800" b="0" i="0" u="none" strike="noStrike" cap="none" spc="0" baseline="0">
          <a:solidFill>
            <a:srgbClr val="FFFFFF"/>
          </a:solidFill>
          <a:uFillTx/>
          <a:latin typeface="Graphik"/>
          <a:ea typeface="Graphik"/>
          <a:cs typeface="Graphik"/>
          <a:sym typeface="Graphik"/>
        </a:defRPr>
      </a:lvl3pPr>
      <a:lvl4pPr marL="22352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tabLst/>
        <a:defRPr sz="4800" b="0" i="0" u="none" strike="noStrike" cap="none" spc="0" baseline="0">
          <a:solidFill>
            <a:srgbClr val="FFFFFF"/>
          </a:solidFill>
          <a:uFillTx/>
          <a:latin typeface="Graphik"/>
          <a:ea typeface="Graphik"/>
          <a:cs typeface="Graphik"/>
          <a:sym typeface="Graphik"/>
        </a:defRPr>
      </a:lvl4pPr>
      <a:lvl5pPr marL="27940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tabLst/>
        <a:defRPr sz="4800" b="0" i="0" u="none" strike="noStrike" cap="none" spc="0" baseline="0">
          <a:solidFill>
            <a:srgbClr val="FFFFFF"/>
          </a:solidFill>
          <a:uFillTx/>
          <a:latin typeface="Graphik"/>
          <a:ea typeface="Graphik"/>
          <a:cs typeface="Graphik"/>
          <a:sym typeface="Graphik"/>
        </a:defRPr>
      </a:lvl5pPr>
      <a:lvl6pPr marL="33528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tabLst/>
        <a:defRPr sz="4800" b="0" i="0" u="none" strike="noStrike" cap="none" spc="0" baseline="0">
          <a:solidFill>
            <a:srgbClr val="FFFFFF"/>
          </a:solidFill>
          <a:uFillTx/>
          <a:latin typeface="Graphik"/>
          <a:ea typeface="Graphik"/>
          <a:cs typeface="Graphik"/>
          <a:sym typeface="Graphik"/>
        </a:defRPr>
      </a:lvl6pPr>
      <a:lvl7pPr marL="39116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tabLst/>
        <a:defRPr sz="4800" b="0" i="0" u="none" strike="noStrike" cap="none" spc="0" baseline="0">
          <a:solidFill>
            <a:srgbClr val="FFFFFF"/>
          </a:solidFill>
          <a:uFillTx/>
          <a:latin typeface="Graphik"/>
          <a:ea typeface="Graphik"/>
          <a:cs typeface="Graphik"/>
          <a:sym typeface="Graphik"/>
        </a:defRPr>
      </a:lvl7pPr>
      <a:lvl8pPr marL="44704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tabLst/>
        <a:defRPr sz="4800" b="0" i="0" u="none" strike="noStrike" cap="none" spc="0" baseline="0">
          <a:solidFill>
            <a:srgbClr val="FFFFFF"/>
          </a:solidFill>
          <a:uFillTx/>
          <a:latin typeface="Graphik"/>
          <a:ea typeface="Graphik"/>
          <a:cs typeface="Graphik"/>
          <a:sym typeface="Graphik"/>
        </a:defRPr>
      </a:lvl8pPr>
      <a:lvl9pPr marL="50292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tabLst/>
        <a:defRPr sz="4800" b="0" i="0" u="none" strike="noStrike" cap="none" spc="0" baseline="0">
          <a:solidFill>
            <a:srgbClr val="FFFFFF"/>
          </a:solidFill>
          <a:uFillTx/>
          <a:latin typeface="Graphik"/>
          <a:ea typeface="Graphik"/>
          <a:cs typeface="Graphik"/>
          <a:sym typeface="Graphik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1pPr>
      <a:lvl2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2pPr>
      <a:lvl3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3pPr>
      <a:lvl4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4pPr>
      <a:lvl5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5pPr>
      <a:lvl6pPr marL="0" marR="0" indent="2286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6pPr>
      <a:lvl7pPr marL="0" marR="0" indent="2743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7pPr>
      <a:lvl8pPr marL="0" marR="0" indent="3200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8pPr>
      <a:lvl9pPr marL="0" marR="0" indent="3657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Current fluctuations in open Quantum Systems"/>
          <p:cNvSpPr txBox="1">
            <a:spLocks noGrp="1"/>
          </p:cNvSpPr>
          <p:nvPr>
            <p:ph type="ctrTitle"/>
          </p:nvPr>
        </p:nvSpPr>
        <p:spPr>
          <a:xfrm>
            <a:off x="1270000" y="1947790"/>
            <a:ext cx="21844000" cy="3879454"/>
          </a:xfrm>
          <a:prstGeom prst="rect">
            <a:avLst/>
          </a:prstGeom>
        </p:spPr>
        <p:txBody>
          <a:bodyPr/>
          <a:lstStyle/>
          <a:p>
            <a:r>
              <a:t>Current fluctuations in open Quantum Systems</a:t>
            </a:r>
          </a:p>
        </p:txBody>
      </p:sp>
      <p:sp>
        <p:nvSpPr>
          <p:cNvPr id="152" name="Michael Kewming, APS March Meeting…"/>
          <p:cNvSpPr txBox="1">
            <a:spLocks noGrp="1"/>
          </p:cNvSpPr>
          <p:nvPr>
            <p:ph type="body" idx="21"/>
          </p:nvPr>
        </p:nvSpPr>
        <p:spPr>
          <a:xfrm>
            <a:off x="1270000" y="9346396"/>
            <a:ext cx="21844000" cy="242181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r>
              <a:t>Michael Kewming, APS March Meeting</a:t>
            </a:r>
          </a:p>
          <a:p>
            <a:endParaRPr/>
          </a:p>
          <a:p>
            <a:r>
              <a:t>Gabriel Landi, Mark Mitchison, Patrick Potts</a:t>
            </a:r>
          </a:p>
        </p:txBody>
      </p:sp>
      <p:sp>
        <p:nvSpPr>
          <p:cNvPr id="153" name="Bridging the gap between quantum continuous measurements and full counting statistics…"/>
          <p:cNvSpPr txBox="1">
            <a:spLocks noGrp="1"/>
          </p:cNvSpPr>
          <p:nvPr>
            <p:ph type="subTitle" sz="half" idx="1"/>
          </p:nvPr>
        </p:nvSpPr>
        <p:spPr>
          <a:xfrm>
            <a:off x="1270000" y="5643490"/>
            <a:ext cx="21844000" cy="3089960"/>
          </a:xfrm>
          <a:prstGeom prst="rect">
            <a:avLst/>
          </a:prstGeom>
        </p:spPr>
        <p:txBody>
          <a:bodyPr/>
          <a:lstStyle/>
          <a:p>
            <a:pPr defTabSz="751205">
              <a:defRPr sz="5824"/>
            </a:pPr>
            <a:r>
              <a:t>Bridging the gap between quantum continuous measurements and full counting statistics</a:t>
            </a:r>
          </a:p>
          <a:p>
            <a:pPr defTabSz="751205">
              <a:defRPr sz="5824"/>
            </a:pPr>
            <a:r>
              <a:t>arXiv:2303.04270</a:t>
            </a:r>
          </a:p>
        </p:txBody>
      </p:sp>
      <p:pic>
        <p:nvPicPr>
          <p:cNvPr id="154" name="Image" descr="Image"/>
          <p:cNvPicPr>
            <a:picLocks noChangeAspect="1"/>
          </p:cNvPicPr>
          <p:nvPr/>
        </p:nvPicPr>
        <p:blipFill>
          <a:blip r:embed="rId2"/>
          <a:srcRect t="10649" b="10649"/>
          <a:stretch>
            <a:fillRect/>
          </a:stretch>
        </p:blipFill>
        <p:spPr>
          <a:xfrm>
            <a:off x="19185880" y="11458922"/>
            <a:ext cx="5020796" cy="2107429"/>
          </a:xfrm>
          <a:prstGeom prst="rect">
            <a:avLst/>
          </a:prstGeom>
          <a:ln w="12700">
            <a:miter lim="400000"/>
          </a:ln>
        </p:spPr>
      </p:pic>
      <p:pic>
        <p:nvPicPr>
          <p:cNvPr id="155" name="Image" descr="Image"/>
          <p:cNvPicPr>
            <a:picLocks noChangeAspect="1"/>
          </p:cNvPicPr>
          <p:nvPr/>
        </p:nvPicPr>
        <p:blipFill>
          <a:blip r:embed="rId3"/>
          <a:srcRect l="9097" t="15074" r="9097" b="15074"/>
          <a:stretch>
            <a:fillRect/>
          </a:stretch>
        </p:blipFill>
        <p:spPr>
          <a:xfrm>
            <a:off x="252031" y="11963738"/>
            <a:ext cx="5251998" cy="154718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Rounded Rectangle"/>
          <p:cNvSpPr/>
          <p:nvPr/>
        </p:nvSpPr>
        <p:spPr>
          <a:xfrm>
            <a:off x="578583" y="3522731"/>
            <a:ext cx="23329103" cy="8941013"/>
          </a:xfrm>
          <a:prstGeom prst="roundRect">
            <a:avLst>
              <a:gd name="adj" fmla="val 17295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000000"/>
                </a:solidFill>
                <a:latin typeface="Graphik-Medium"/>
                <a:ea typeface="Graphik-Medium"/>
                <a:cs typeface="Graphik-Medium"/>
                <a:sym typeface="Graphik Medium"/>
              </a:defRPr>
            </a:pPr>
            <a:endParaRPr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0" name="Two-Time Correlation function"/>
              <p:cNvSpPr txBox="1"/>
              <p:nvPr/>
            </p:nvSpPr>
            <p:spPr>
              <a:xfrm>
                <a:off x="1883449" y="3508714"/>
                <a:ext cx="11171904" cy="2794932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none" lIns="50800" tIns="50800" rIns="50800" bIns="50800" anchor="ctr">
                <a:spAutoFit/>
              </a:bodyPr>
              <a:lstStyle/>
              <a:p>
                <a:pPr>
                  <a:defRPr sz="4700"/>
                </a:pPr>
                <a:r>
                  <a:rPr lang="en-IE" dirty="0"/>
                  <a:t>Two-Time Correlation function</a:t>
                </a:r>
              </a:p>
              <a:p>
                <a:endParaRPr lang="en-IE" dirty="0"/>
              </a:p>
              <a:p>
                <a:endParaRPr lang="en-IE" dirty="0"/>
              </a:p>
              <a:p>
                <a:pPr>
                  <a:defRPr sz="3200"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IE" sz="3900" i="1">
                          <a:solidFill>
                            <a:srgbClr val="919291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IE" sz="3900" i="1">
                          <a:solidFill>
                            <a:srgbClr val="91929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IE" sz="3900" i="1">
                          <a:solidFill>
                            <a:srgbClr val="919291"/>
                          </a:solidFill>
                          <a:latin typeface="Cambria Math" panose="02040503050406030204" pitchFamily="18" charset="0"/>
                        </a:rPr>
                        <m:t>𝜏</m:t>
                      </m:r>
                      <m:r>
                        <a:rPr lang="en-IE" sz="3900" i="1">
                          <a:solidFill>
                            <a:srgbClr val="919291"/>
                          </a:solidFill>
                          <a:latin typeface="Cambria Math" panose="02040503050406030204" pitchFamily="18" charset="0"/>
                        </a:rPr>
                        <m:t>)=⟨</m:t>
                      </m:r>
                      <m:r>
                        <a:rPr lang="en-IE" sz="3900" i="1">
                          <a:solidFill>
                            <a:srgbClr val="919291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IE" sz="3900" i="1">
                          <a:solidFill>
                            <a:srgbClr val="91929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IE" sz="3900" i="1">
                          <a:solidFill>
                            <a:srgbClr val="919291"/>
                          </a:solidFill>
                          <a:latin typeface="Cambria Math" panose="02040503050406030204" pitchFamily="18" charset="0"/>
                        </a:rPr>
                        <m:t>𝜏</m:t>
                      </m:r>
                      <m:r>
                        <a:rPr lang="en-IE" sz="3900" i="1">
                          <a:solidFill>
                            <a:srgbClr val="91929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IE" sz="3900" i="1">
                          <a:solidFill>
                            <a:srgbClr val="919291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IE" sz="3900" i="1">
                          <a:solidFill>
                            <a:srgbClr val="919291"/>
                          </a:solidFill>
                          <a:latin typeface="Cambria Math" panose="02040503050406030204" pitchFamily="18" charset="0"/>
                        </a:rPr>
                        <m:t>(0)⟩−⟨</m:t>
                      </m:r>
                      <m:r>
                        <a:rPr lang="en-IE" sz="3900" i="1">
                          <a:solidFill>
                            <a:srgbClr val="919291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IE" sz="3900" i="1">
                          <a:solidFill>
                            <a:srgbClr val="919291"/>
                          </a:solidFill>
                          <a:latin typeface="Cambria Math" panose="02040503050406030204" pitchFamily="18" charset="0"/>
                        </a:rPr>
                        <m:t>(0)⟩⟨</m:t>
                      </m:r>
                      <m:r>
                        <a:rPr lang="en-IE" sz="3900" i="1">
                          <a:solidFill>
                            <a:srgbClr val="919291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IE" sz="3900" i="1">
                          <a:solidFill>
                            <a:srgbClr val="91929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IE" sz="3900" i="1">
                          <a:solidFill>
                            <a:srgbClr val="919291"/>
                          </a:solidFill>
                          <a:latin typeface="Cambria Math" panose="02040503050406030204" pitchFamily="18" charset="0"/>
                        </a:rPr>
                        <m:t>𝜏</m:t>
                      </m:r>
                      <m:r>
                        <a:rPr lang="en-IE" sz="3900" i="1">
                          <a:solidFill>
                            <a:srgbClr val="919291"/>
                          </a:solidFill>
                          <a:latin typeface="Cambria Math" panose="02040503050406030204" pitchFamily="18" charset="0"/>
                        </a:rPr>
                        <m:t>)⟩</m:t>
                      </m:r>
                    </m:oMath>
                  </m:oMathPara>
                </a14:m>
                <a:endParaRPr lang="en-IE" dirty="0"/>
              </a:p>
              <a:p>
                <a:pPr>
                  <a:defRPr sz="2600"/>
                </a:pPr>
                <a:r>
                  <a:rPr lang="en-IE" dirty="0"/>
                  <a:t>                             </a:t>
                </a:r>
                <a14:m>
                  <m:oMath xmlns:m="http://schemas.openxmlformats.org/officeDocument/2006/math">
                    <m:r>
                      <a:rPr lang="en-IE" sz="4000" i="1">
                        <a:solidFill>
                          <a:srgbClr val="91929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IE" sz="4000" i="1">
                        <a:solidFill>
                          <a:srgbClr val="919291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IE" sz="4000" i="1">
                        <a:solidFill>
                          <a:srgbClr val="91929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IE" sz="4000" i="1">
                        <a:solidFill>
                          <a:srgbClr val="919291"/>
                        </a:solidFill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IE" sz="4000" i="1">
                        <a:solidFill>
                          <a:srgbClr val="919291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IE" sz="4000" i="1">
                        <a:solidFill>
                          <a:srgbClr val="919291"/>
                        </a:solidFill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IE" sz="4000" i="1">
                        <a:solidFill>
                          <a:srgbClr val="91929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IE" sz="4000" i="1">
                        <a:solidFill>
                          <a:srgbClr val="919291"/>
                        </a:solidFill>
                        <a:latin typeface="Cambria Math" panose="02040503050406030204" pitchFamily="18" charset="0"/>
                      </a:rPr>
                      <m:t>tr</m:t>
                    </m:r>
                    <m:r>
                      <a:rPr lang="en-IE" sz="4000" i="1">
                        <a:solidFill>
                          <a:srgbClr val="919291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IE" sz="4000" i="1">
                        <a:solidFill>
                          <a:srgbClr val="919291"/>
                        </a:solidFill>
                        <a:latin typeface="Cambria Math" panose="02040503050406030204" pitchFamily="18" charset="0"/>
                      </a:rPr>
                      <m:t>ℋ</m:t>
                    </m:r>
                    <m:r>
                      <a:rPr lang="en-IE" sz="4000" i="1">
                        <a:solidFill>
                          <a:srgbClr val="91929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ar-AE" sz="4000" i="1">
                            <a:solidFill>
                              <a:srgbClr val="91929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ar-AE" sz="4000" i="1">
                            <a:solidFill>
                              <a:srgbClr val="91929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ar-AE" sz="4000" i="1">
                            <a:solidFill>
                              <a:srgbClr val="919291"/>
                            </a:solidFill>
                            <a:latin typeface="Cambria Math" panose="02040503050406030204" pitchFamily="18" charset="0"/>
                          </a:rPr>
                          <m:t>ℒ</m:t>
                        </m:r>
                        <m:r>
                          <a:rPr lang="en-GB" sz="4000" b="0" i="1" smtClean="0">
                            <a:solidFill>
                              <a:srgbClr val="919291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</m:sup>
                    </m:sSup>
                    <m:r>
                      <a:rPr lang="ar-AE" sz="4000" i="1">
                        <a:solidFill>
                          <a:srgbClr val="919291"/>
                        </a:solidFill>
                        <a:latin typeface="Cambria Math" panose="02040503050406030204" pitchFamily="18" charset="0"/>
                      </a:rPr>
                      <m:t>ℋ</m:t>
                    </m:r>
                    <m:r>
                      <a:rPr lang="ar-AE" sz="4000" i="1">
                        <a:solidFill>
                          <a:srgbClr val="91929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ar-AE" sz="4000" i="1">
                        <a:solidFill>
                          <a:srgbClr val="919291"/>
                        </a:solidFill>
                        <a:latin typeface="Cambria Math" panose="02040503050406030204" pitchFamily="18" charset="0"/>
                      </a:rPr>
                      <m:t>𝜌</m:t>
                    </m:r>
                    <m:r>
                      <a:rPr lang="ar-AE" sz="4000" i="1">
                        <a:solidFill>
                          <a:srgbClr val="919291"/>
                        </a:solidFill>
                        <a:latin typeface="Cambria Math" panose="02040503050406030204" pitchFamily="18" charset="0"/>
                      </a:rPr>
                      <m:t>))]−</m:t>
                    </m:r>
                    <m:r>
                      <a:rPr lang="ar-AE" sz="4000" i="1">
                        <a:solidFill>
                          <a:srgbClr val="919291"/>
                        </a:solidFill>
                        <a:latin typeface="Cambria Math" panose="02040503050406030204" pitchFamily="18" charset="0"/>
                      </a:rPr>
                      <m:t>𝐽</m:t>
                    </m:r>
                    <m:r>
                      <a:rPr lang="ar-AE" sz="4000" i="1">
                        <a:solidFill>
                          <a:srgbClr val="919291"/>
                        </a:solidFill>
                        <a:latin typeface="Cambria Math" panose="02040503050406030204" pitchFamily="18" charset="0"/>
                      </a:rPr>
                      <m:t>(0)</m:t>
                    </m:r>
                    <m:r>
                      <a:rPr lang="ar-AE" sz="4000" i="1">
                        <a:solidFill>
                          <a:srgbClr val="919291"/>
                        </a:solidFill>
                        <a:latin typeface="Cambria Math" panose="02040503050406030204" pitchFamily="18" charset="0"/>
                      </a:rPr>
                      <m:t>𝐽</m:t>
                    </m:r>
                    <m:r>
                      <a:rPr lang="ar-AE" sz="4000" i="1">
                        <a:solidFill>
                          <a:srgbClr val="91929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ar-AE" sz="4000" i="1">
                        <a:solidFill>
                          <a:srgbClr val="919291"/>
                        </a:solidFill>
                        <a:latin typeface="Cambria Math" panose="02040503050406030204" pitchFamily="18" charset="0"/>
                      </a:rPr>
                      <m:t>𝜏</m:t>
                    </m:r>
                    <m:r>
                      <a:rPr lang="ar-AE" sz="4000" i="1">
                        <a:solidFill>
                          <a:srgbClr val="91929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sz="3200" dirty="0"/>
              </a:p>
            </p:txBody>
          </p:sp>
        </mc:Choice>
        <mc:Fallback>
          <p:sp>
            <p:nvSpPr>
              <p:cNvPr id="200" name="Two-Time Correlation func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3449" y="3508714"/>
                <a:ext cx="11171904" cy="2794932"/>
              </a:xfrm>
              <a:prstGeom prst="rect">
                <a:avLst/>
              </a:prstGeom>
              <a:blipFill>
                <a:blip r:embed="rId2"/>
                <a:stretch>
                  <a:fillRect t="-4525" r="-1135" b="-6335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1" name="Power Spectrum"/>
              <p:cNvSpPr txBox="1"/>
              <p:nvPr/>
            </p:nvSpPr>
            <p:spPr>
              <a:xfrm>
                <a:off x="15624291" y="3448327"/>
                <a:ext cx="4809139" cy="2915706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none" lIns="50800" tIns="50800" rIns="50800" bIns="50800" anchor="ctr">
                <a:spAutoFit/>
              </a:bodyPr>
              <a:lstStyle/>
              <a:p>
                <a:pPr>
                  <a:defRPr sz="4700"/>
                </a:pPr>
                <a:r>
                  <a:t>Power Spectrum</a:t>
                </a:r>
              </a:p>
              <a:p>
                <a:pPr>
                  <a:defRPr sz="4700"/>
                </a:pPr>
                <a:endParaRPr/>
              </a:p>
              <a:p>
                <a:pPr>
                  <a:defRPr sz="3200"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sz="3900" i="1">
                          <a:solidFill>
                            <a:srgbClr val="919291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sz="3900" i="1">
                          <a:solidFill>
                            <a:srgbClr val="91929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sz="3900" i="1">
                          <a:solidFill>
                            <a:srgbClr val="919291"/>
                          </a:solidFill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sz="3900" i="1">
                          <a:solidFill>
                            <a:srgbClr val="91929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sSubSup>
                        <m:sSubSupPr>
                          <m:ctrlPr>
                            <a:rPr sz="3900" i="1">
                              <a:solidFill>
                                <a:srgbClr val="91929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sz="3900" i="1">
                              <a:solidFill>
                                <a:srgbClr val="919291"/>
                              </a:solidFill>
                              <a:latin typeface="Cambria Math" panose="02040503050406030204" pitchFamily="18" charset="0"/>
                            </a:rPr>
                            <m:t>∫</m:t>
                          </m:r>
                        </m:e>
                        <m:sub>
                          <m:r>
                            <a:rPr sz="3900" i="1">
                              <a:solidFill>
                                <a:srgbClr val="919291"/>
                              </a:solidFill>
                              <a:latin typeface="Cambria Math" panose="02040503050406030204" pitchFamily="18" charset="0"/>
                            </a:rPr>
                            <m:t>−∞</m:t>
                          </m:r>
                        </m:sub>
                        <m:sup>
                          <m:r>
                            <a:rPr sz="3900" i="1">
                              <a:solidFill>
                                <a:srgbClr val="919291"/>
                              </a:solidFill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</m:sSubSup>
                      <m:sSup>
                        <m:sSupPr>
                          <m:ctrlPr>
                            <a:rPr sz="3900" i="1">
                              <a:solidFill>
                                <a:srgbClr val="91929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3900" i="1">
                              <a:solidFill>
                                <a:srgbClr val="91929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sz="3900" i="1">
                              <a:solidFill>
                                <a:srgbClr val="91929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sz="3900" i="1">
                              <a:solidFill>
                                <a:srgbClr val="91929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sz="3900" i="1">
                              <a:solidFill>
                                <a:srgbClr val="919291"/>
                              </a:solidFill>
                              <a:latin typeface="Cambria Math" panose="02040503050406030204" pitchFamily="18" charset="0"/>
                            </a:rPr>
                            <m:t>𝜔𝜏</m:t>
                          </m:r>
                        </m:sup>
                      </m:sSup>
                      <m:r>
                        <a:rPr sz="3900" i="1">
                          <a:solidFill>
                            <a:srgbClr val="919291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sz="3900" i="1">
                          <a:solidFill>
                            <a:srgbClr val="91929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sz="3900" i="1">
                          <a:solidFill>
                            <a:srgbClr val="919291"/>
                          </a:solidFill>
                          <a:latin typeface="Cambria Math" panose="02040503050406030204" pitchFamily="18" charset="0"/>
                        </a:rPr>
                        <m:t>𝜏</m:t>
                      </m:r>
                      <m:r>
                        <a:rPr sz="3900" i="1">
                          <a:solidFill>
                            <a:srgbClr val="91929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sz="3900" i="1">
                          <a:solidFill>
                            <a:srgbClr val="91929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sz="3900" i="1">
                          <a:solidFill>
                            <a:srgbClr val="919291"/>
                          </a:solidFill>
                          <a:latin typeface="Cambria Math" panose="02040503050406030204" pitchFamily="18" charset="0"/>
                        </a:rPr>
                        <m:t>𝜏</m:t>
                      </m:r>
                    </m:oMath>
                  </m:oMathPara>
                </a14:m>
                <a:endParaRPr/>
              </a:p>
            </p:txBody>
          </p:sp>
        </mc:Choice>
        <mc:Fallback>
          <p:sp>
            <p:nvSpPr>
              <p:cNvPr id="201" name="Power Spectrum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24291" y="3448327"/>
                <a:ext cx="4809139" cy="2915706"/>
              </a:xfrm>
              <a:prstGeom prst="rect">
                <a:avLst/>
              </a:prstGeom>
              <a:blipFill>
                <a:blip r:embed="rId3"/>
                <a:stretch>
                  <a:fillRect l="-6069" r="-13984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2" name="Measures temporal correlations"/>
          <p:cNvSpPr txBox="1"/>
          <p:nvPr/>
        </p:nvSpPr>
        <p:spPr>
          <a:xfrm>
            <a:off x="3224289" y="6521945"/>
            <a:ext cx="8939468" cy="1670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700"/>
            </a:lvl1pPr>
          </a:lstStyle>
          <a:p>
            <a:r>
              <a:t>Measures temporal correlations</a:t>
            </a:r>
          </a:p>
        </p:txBody>
      </p:sp>
      <p:sp>
        <p:nvSpPr>
          <p:cNvPr id="203" name="Power in each frequency"/>
          <p:cNvSpPr txBox="1"/>
          <p:nvPr/>
        </p:nvSpPr>
        <p:spPr>
          <a:xfrm>
            <a:off x="15236260" y="6744466"/>
            <a:ext cx="6583534" cy="8258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700"/>
            </a:lvl1pPr>
          </a:lstStyle>
          <a:p>
            <a:r>
              <a:rPr lang="en-GB" dirty="0"/>
              <a:t>Peaks ~ Rabi frequency</a:t>
            </a:r>
            <a:endParaRPr dirty="0"/>
          </a:p>
        </p:txBody>
      </p:sp>
      <p:sp>
        <p:nvSpPr>
          <p:cNvPr id="204" name="Dephasing Qubit…"/>
          <p:cNvSpPr txBox="1">
            <a:spLocks noGrp="1"/>
          </p:cNvSpPr>
          <p:nvPr>
            <p:ph type="title"/>
          </p:nvPr>
        </p:nvSpPr>
        <p:spPr>
          <a:xfrm>
            <a:off x="1270000" y="488345"/>
            <a:ext cx="21844000" cy="2761273"/>
          </a:xfrm>
          <a:prstGeom prst="rect">
            <a:avLst/>
          </a:prstGeom>
        </p:spPr>
        <p:txBody>
          <a:bodyPr/>
          <a:lstStyle/>
          <a:p>
            <a:r>
              <a:t>Dephasing Qubit </a:t>
            </a:r>
          </a:p>
          <a:p>
            <a:r>
              <a:t>Two time correlation function and the PS</a:t>
            </a:r>
          </a:p>
        </p:txBody>
      </p:sp>
      <p:pic>
        <p:nvPicPr>
          <p:cNvPr id="205" name="fig.png" descr="fig.png"/>
          <p:cNvPicPr>
            <a:picLocks noChangeAspect="1"/>
          </p:cNvPicPr>
          <p:nvPr/>
        </p:nvPicPr>
        <p:blipFill>
          <a:blip r:embed="rId4"/>
          <a:srcRect t="49121"/>
          <a:stretch>
            <a:fillRect/>
          </a:stretch>
        </p:blipFill>
        <p:spPr>
          <a:xfrm>
            <a:off x="12933521" y="8012150"/>
            <a:ext cx="9814025" cy="3963473"/>
          </a:xfrm>
          <a:prstGeom prst="rect">
            <a:avLst/>
          </a:prstGeom>
          <a:ln w="12700">
            <a:miter lim="400000"/>
          </a:ln>
        </p:spPr>
      </p:pic>
      <p:pic>
        <p:nvPicPr>
          <p:cNvPr id="206" name="fig.png" descr="fig.png"/>
          <p:cNvPicPr>
            <a:picLocks noChangeAspect="1"/>
          </p:cNvPicPr>
          <p:nvPr/>
        </p:nvPicPr>
        <p:blipFill>
          <a:blip r:embed="rId4"/>
          <a:srcRect t="441" b="50646"/>
          <a:stretch>
            <a:fillRect/>
          </a:stretch>
        </p:blipFill>
        <p:spPr>
          <a:xfrm>
            <a:off x="2447344" y="8044098"/>
            <a:ext cx="10044227" cy="389970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0" grpId="1" animBg="1" advAuto="0"/>
      <p:bldP spid="201" grpId="4" animBg="1" advAuto="0"/>
      <p:bldP spid="202" grpId="2" animBg="1" advAuto="0"/>
      <p:bldP spid="203" grpId="5" animBg="1" advAuto="0"/>
      <p:bldP spid="205" grpId="6" animBg="1" advAuto="0"/>
      <p:bldP spid="206" grpId="3" animBg="1" advAuto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Rounded Rectangle"/>
          <p:cNvSpPr/>
          <p:nvPr/>
        </p:nvSpPr>
        <p:spPr>
          <a:xfrm>
            <a:off x="695867" y="3672479"/>
            <a:ext cx="23211819" cy="8941013"/>
          </a:xfrm>
          <a:prstGeom prst="roundRect">
            <a:avLst>
              <a:gd name="adj" fmla="val 17295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000000"/>
                </a:solidFill>
                <a:latin typeface="Graphik-Medium"/>
                <a:ea typeface="Graphik-Medium"/>
                <a:cs typeface="Graphik-Medium"/>
                <a:sym typeface="Graphik Medium"/>
              </a:defRPr>
            </a:pPr>
            <a:endParaRPr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9" name="The Noise"/>
              <p:cNvSpPr txBox="1"/>
              <p:nvPr/>
            </p:nvSpPr>
            <p:spPr>
              <a:xfrm>
                <a:off x="9383398" y="4315025"/>
                <a:ext cx="5836757" cy="1064397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none" lIns="50800" tIns="50800" rIns="50800" bIns="50800" anchor="ctr">
                <a:spAutoFit/>
              </a:bodyPr>
              <a:lstStyle/>
              <a:p>
                <a:pPr>
                  <a:defRPr sz="4700"/>
                </a:pPr>
                <a:r>
                  <a:t>The Noise  </a:t>
                </a:r>
                <a14:m>
                  <m:oMath xmlns:m="http://schemas.openxmlformats.org/officeDocument/2006/math">
                    <m:r>
                      <a:rPr sz="5800" i="1">
                        <a:solidFill>
                          <a:srgbClr val="91929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sz="5800" i="1">
                        <a:solidFill>
                          <a:srgbClr val="91929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sz="5800" i="1">
                        <a:solidFill>
                          <a:srgbClr val="919291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sz="5800" i="1">
                        <a:solidFill>
                          <a:srgbClr val="919291"/>
                        </a:solidFill>
                        <a:latin typeface="Cambria Math" panose="02040503050406030204" pitchFamily="18" charset="0"/>
                      </a:rPr>
                      <m:t>(0)</m:t>
                    </m:r>
                  </m:oMath>
                </a14:m>
                <a:endParaRPr/>
              </a:p>
            </p:txBody>
          </p:sp>
        </mc:Choice>
        <mc:Fallback>
          <p:sp>
            <p:nvSpPr>
              <p:cNvPr id="209" name="The Noise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3398" y="4315025"/>
                <a:ext cx="5836757" cy="1064397"/>
              </a:xfrm>
              <a:prstGeom prst="rect">
                <a:avLst/>
              </a:prstGeom>
              <a:blipFill>
                <a:blip r:embed="rId2"/>
                <a:stretch>
                  <a:fillRect l="-7375" r="-7158" b="-24706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0" name="Variance in integrated current in long time limit"/>
              <p:cNvSpPr txBox="1"/>
              <p:nvPr/>
            </p:nvSpPr>
            <p:spPr>
              <a:xfrm>
                <a:off x="3320598" y="10410423"/>
                <a:ext cx="17962356" cy="1851798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none" lIns="50800" tIns="50800" rIns="50800" bIns="50800" anchor="ctr">
                <a:spAutoFit/>
              </a:bodyPr>
              <a:lstStyle/>
              <a:p>
                <a:pPr>
                  <a:defRPr sz="4700"/>
                </a:pPr>
                <a:r>
                  <a:t>Variance in integrated current in long time limit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sz="5700" i="1">
                        <a:solidFill>
                          <a:srgbClr val="919291"/>
                        </a:solidFill>
                        <a:latin typeface="Cambria Math" panose="02040503050406030204" pitchFamily="18" charset="0"/>
                      </a:rPr>
                      <m:t>Var</m:t>
                    </m:r>
                    <m:r>
                      <a:rPr sz="5700" i="1">
                        <a:solidFill>
                          <a:srgbClr val="919291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sz="5700" i="1">
                        <a:solidFill>
                          <a:srgbClr val="919291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sz="5700" i="1">
                        <a:solidFill>
                          <a:srgbClr val="91929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sz="5700" i="1">
                        <a:solidFill>
                          <a:srgbClr val="91929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sz="5700" i="1">
                        <a:solidFill>
                          <a:srgbClr val="919291"/>
                        </a:solidFill>
                        <a:latin typeface="Cambria Math" panose="02040503050406030204" pitchFamily="18" charset="0"/>
                      </a:rPr>
                      <m:t>)]=</m:t>
                    </m:r>
                    <m:r>
                      <a:rPr sz="5700" i="1">
                        <a:solidFill>
                          <a:srgbClr val="919291"/>
                        </a:solidFill>
                        <a:latin typeface="Cambria Math" panose="02040503050406030204" pitchFamily="18" charset="0"/>
                      </a:rPr>
                      <m:t>𝐷𝑡</m:t>
                    </m:r>
                  </m:oMath>
                </a14:m>
                <a:r>
                  <a:t> </a:t>
                </a:r>
              </a:p>
            </p:txBody>
          </p:sp>
        </mc:Choice>
        <mc:Fallback>
          <p:sp>
            <p:nvSpPr>
              <p:cNvPr id="210" name="Variance in integrated current in long time limit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0598" y="10410423"/>
                <a:ext cx="17962356" cy="1851798"/>
              </a:xfrm>
              <a:prstGeom prst="rect">
                <a:avLst/>
              </a:prstGeom>
              <a:blipFill>
                <a:blip r:embed="rId3"/>
                <a:stretch>
                  <a:fillRect l="-2968" r="-1343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1" name="quantum_diffusion_D.png" descr="quantum_diffusion_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7541" y="5635322"/>
            <a:ext cx="11680505" cy="5142281"/>
          </a:xfrm>
          <a:prstGeom prst="rect">
            <a:avLst/>
          </a:prstGeom>
          <a:ln w="12700">
            <a:miter lim="400000"/>
          </a:ln>
        </p:spPr>
      </p:pic>
      <p:sp>
        <p:nvSpPr>
          <p:cNvPr id="212" name="Dephasing Qubit…"/>
          <p:cNvSpPr txBox="1">
            <a:spLocks noGrp="1"/>
          </p:cNvSpPr>
          <p:nvPr>
            <p:ph type="title"/>
          </p:nvPr>
        </p:nvSpPr>
        <p:spPr>
          <a:xfrm>
            <a:off x="1270000" y="488345"/>
            <a:ext cx="21844000" cy="2761273"/>
          </a:xfrm>
          <a:prstGeom prst="rect">
            <a:avLst/>
          </a:prstGeom>
        </p:spPr>
        <p:txBody>
          <a:bodyPr/>
          <a:lstStyle/>
          <a:p>
            <a:r>
              <a:t>Dephasing Qubit </a:t>
            </a:r>
          </a:p>
          <a:p>
            <a:r>
              <a:t>The noise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9" grpId="1" animBg="1" advAuto="0"/>
      <p:bldP spid="210" grpId="3" animBg="1" advAuto="0"/>
      <p:bldP spid="211" grpId="2" animBg="1" advAuto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Rounded Rectangle"/>
          <p:cNvSpPr/>
          <p:nvPr/>
        </p:nvSpPr>
        <p:spPr>
          <a:xfrm>
            <a:off x="476315" y="3672479"/>
            <a:ext cx="23431371" cy="8941013"/>
          </a:xfrm>
          <a:prstGeom prst="roundRect">
            <a:avLst>
              <a:gd name="adj" fmla="val 17295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000000"/>
                </a:solidFill>
                <a:latin typeface="Graphik-Medium"/>
                <a:ea typeface="Graphik-Medium"/>
                <a:cs typeface="Graphik-Medium"/>
                <a:sym typeface="Graphik Medium"/>
              </a:defRPr>
            </a:pPr>
            <a:endParaRPr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5" name="Full distribution of integrated current can be compute from the tilted Liouvillian…"/>
              <p:cNvSpPr txBox="1"/>
              <p:nvPr/>
            </p:nvSpPr>
            <p:spPr>
              <a:xfrm>
                <a:off x="1479851" y="4436692"/>
                <a:ext cx="22280183" cy="2147148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none" lIns="50800" tIns="50800" rIns="50800" bIns="50800" anchor="ctr">
                <a:spAutoFit/>
              </a:bodyPr>
              <a:lstStyle/>
              <a:p>
                <a:pPr>
                  <a:defRPr sz="4700"/>
                </a:pPr>
                <a:r>
                  <a:t>Full distribution of integrated current can be compute from the tilted Liouvillian</a:t>
                </a:r>
              </a:p>
              <a:p>
                <a:pPr>
                  <a:defRPr sz="3100"/>
                </a:pPr>
                <a14:m>
                  <m:oMath xmlns:m="http://schemas.openxmlformats.org/officeDocument/2006/math">
                    <m:r>
                      <a:rPr sz="3800" i="1">
                        <a:solidFill>
                          <a:srgbClr val="91929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sz="3800" i="1">
                        <a:solidFill>
                          <a:srgbClr val="91929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sz="3800" i="1">
                        <a:solidFill>
                          <a:srgbClr val="91929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sz="3800" i="1">
                        <a:solidFill>
                          <a:srgbClr val="91929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sz="3800" i="1">
                        <a:solidFill>
                          <a:srgbClr val="91929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sz="3800" i="1">
                        <a:solidFill>
                          <a:srgbClr val="919291"/>
                        </a:solidFill>
                        <a:latin typeface="Cambria Math" panose="02040503050406030204" pitchFamily="18" charset="0"/>
                      </a:rPr>
                      <m:t>)=</m:t>
                    </m:r>
                    <m:sSubSup>
                      <m:sSubSupPr>
                        <m:ctrlPr>
                          <a:rPr sz="3800" i="1">
                            <a:solidFill>
                              <a:srgbClr val="91929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sz="3800" i="1">
                            <a:solidFill>
                              <a:srgbClr val="919291"/>
                            </a:solidFill>
                            <a:latin typeface="Cambria Math" panose="02040503050406030204" pitchFamily="18" charset="0"/>
                          </a:rPr>
                          <m:t>∫</m:t>
                        </m:r>
                      </m:e>
                      <m:sub>
                        <m:r>
                          <a:rPr sz="3800" i="1">
                            <a:solidFill>
                              <a:srgbClr val="919291"/>
                            </a:solidFill>
                            <a:latin typeface="Cambria Math" panose="02040503050406030204" pitchFamily="18" charset="0"/>
                          </a:rPr>
                          <m:t>−∞</m:t>
                        </m:r>
                      </m:sub>
                      <m:sup>
                        <m:r>
                          <a:rPr sz="3800" i="1">
                            <a:solidFill>
                              <a:srgbClr val="919291"/>
                            </a:solidFill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</m:sSubSup>
                    <m:f>
                      <m:fPr>
                        <m:ctrlPr>
                          <a:rPr sz="3800" i="1">
                            <a:solidFill>
                              <a:srgbClr val="91929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sz="3800" i="1">
                            <a:solidFill>
                              <a:srgbClr val="91929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sz="3800" i="1">
                            <a:solidFill>
                              <a:srgbClr val="919291"/>
                            </a:solidFill>
                            <a:latin typeface="Cambria Math" panose="02040503050406030204" pitchFamily="18" charset="0"/>
                          </a:rPr>
                          <m:t>𝜒</m:t>
                        </m:r>
                      </m:num>
                      <m:den>
                        <m:r>
                          <a:rPr sz="3800" i="1">
                            <a:solidFill>
                              <a:srgbClr val="91929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sz="3800" i="1">
                            <a:solidFill>
                              <a:srgbClr val="919291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den>
                    </m:f>
                    <m:sSup>
                      <m:sSupPr>
                        <m:ctrlPr>
                          <a:rPr sz="3800" i="1">
                            <a:solidFill>
                              <a:srgbClr val="91929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sz="3800" i="1">
                            <a:solidFill>
                              <a:srgbClr val="91929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sz="3800" i="1">
                            <a:solidFill>
                              <a:srgbClr val="91929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sz="3800" i="1">
                            <a:solidFill>
                              <a:srgbClr val="91929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sz="3800" i="1">
                            <a:solidFill>
                              <a:srgbClr val="919291"/>
                            </a:solidFill>
                            <a:latin typeface="Cambria Math" panose="02040503050406030204" pitchFamily="18" charset="0"/>
                          </a:rPr>
                          <m:t>𝜒</m:t>
                        </m:r>
                        <m:r>
                          <a:rPr sz="3800" i="1">
                            <a:solidFill>
                              <a:srgbClr val="91929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m:rPr>
                        <m:sty m:val="p"/>
                      </m:rPr>
                      <a:rPr sz="3800" i="1">
                        <a:solidFill>
                          <a:srgbClr val="919291"/>
                        </a:solidFill>
                        <a:latin typeface="Cambria Math" panose="02040503050406030204" pitchFamily="18" charset="0"/>
                      </a:rPr>
                      <m:t>tr</m:t>
                    </m:r>
                    <m:r>
                      <a:rPr sz="3800" i="1">
                        <a:solidFill>
                          <a:srgbClr val="919291"/>
                        </a:solidFill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sz="3800" i="1">
                            <a:solidFill>
                              <a:srgbClr val="91929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3800" i="1">
                            <a:solidFill>
                              <a:srgbClr val="919291"/>
                            </a:solidFill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sz="3800" i="1">
                            <a:solidFill>
                              <a:srgbClr val="919291"/>
                            </a:solidFill>
                            <a:latin typeface="Cambria Math" panose="02040503050406030204" pitchFamily="18" charset="0"/>
                          </a:rPr>
                          <m:t>𝜒</m:t>
                        </m:r>
                      </m:sub>
                    </m:sSub>
                    <m:r>
                      <a:rPr sz="3800" i="1">
                        <a:solidFill>
                          <a:srgbClr val="91929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sz="3800" i="1">
                        <a:solidFill>
                          <a:srgbClr val="91929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sz="3800" i="1">
                        <a:solidFill>
                          <a:srgbClr val="919291"/>
                        </a:solidFill>
                        <a:latin typeface="Cambria Math" panose="02040503050406030204" pitchFamily="18" charset="0"/>
                      </a:rPr>
                      <m:t>)]</m:t>
                    </m:r>
                  </m:oMath>
                </a14:m>
                <a:r>
                  <a:t>    where  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sz="3750" i="1">
                            <a:solidFill>
                              <a:srgbClr val="91929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sz="3750" i="1">
                            <a:solidFill>
                              <a:srgbClr val="91929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sz="3750" i="1">
                                <a:solidFill>
                                  <a:srgbClr val="91929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sz="3750" i="1">
                                <a:solidFill>
                                  <a:srgbClr val="919291"/>
                                </a:solidFill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sz="3750" i="1">
                                <a:solidFill>
                                  <a:srgbClr val="919291"/>
                                </a:solidFill>
                                <a:latin typeface="Cambria Math" panose="02040503050406030204" pitchFamily="18" charset="0"/>
                              </a:rPr>
                              <m:t>𝜒</m:t>
                            </m:r>
                          </m:sub>
                        </m:sSub>
                        <m:r>
                          <a:rPr sz="3750" i="1">
                            <a:solidFill>
                              <a:srgbClr val="91929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sz="3750" i="1">
                            <a:solidFill>
                              <a:srgbClr val="91929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sz="3750" i="1">
                            <a:solidFill>
                              <a:srgbClr val="91929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sz="3750" i="1">
                            <a:solidFill>
                              <a:srgbClr val="919291"/>
                            </a:solidFill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sz="3750" i="1">
                        <a:solidFill>
                          <a:srgbClr val="919291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r>
                      <a:rPr sz="3750" i="1">
                        <a:solidFill>
                          <a:srgbClr val="919291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sz="3750" i="1">
                        <a:solidFill>
                          <a:srgbClr val="919291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sz="3750" i="1">
                        <a:solidFill>
                          <a:srgbClr val="91929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sz="3750" i="1">
                        <a:solidFill>
                          <a:srgbClr val="91929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sz="3750" i="1">
                            <a:solidFill>
                              <a:srgbClr val="91929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3750" i="1">
                            <a:solidFill>
                              <a:srgbClr val="919291"/>
                            </a:solidFill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sz="3750" i="1">
                            <a:solidFill>
                              <a:srgbClr val="919291"/>
                            </a:solidFill>
                            <a:latin typeface="Cambria Math" panose="02040503050406030204" pitchFamily="18" charset="0"/>
                          </a:rPr>
                          <m:t>𝜒</m:t>
                        </m:r>
                      </m:sub>
                    </m:sSub>
                    <m:r>
                      <a:rPr sz="3750" i="1">
                        <a:solidFill>
                          <a:srgbClr val="919291"/>
                        </a:solidFill>
                        <a:latin typeface="Cambria Math" panose="02040503050406030204" pitchFamily="18" charset="0"/>
                      </a:rPr>
                      <m:t>]+</m:t>
                    </m:r>
                    <m:r>
                      <a:rPr sz="3750" i="1">
                        <a:solidFill>
                          <a:srgbClr val="919291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sz="3750" i="1">
                        <a:solidFill>
                          <a:srgbClr val="919291"/>
                        </a:solidFill>
                        <a:latin typeface="Cambria Math" panose="02040503050406030204" pitchFamily="18" charset="0"/>
                      </a:rPr>
                      <m:t>𝜒</m:t>
                    </m:r>
                    <m:r>
                      <a:rPr sz="3750" i="1">
                        <a:solidFill>
                          <a:srgbClr val="919291"/>
                        </a:solidFill>
                        <a:latin typeface="Cambria Math" panose="02040503050406030204" pitchFamily="18" charset="0"/>
                      </a:rPr>
                      <m:t>ℋ</m:t>
                    </m:r>
                    <m:sSub>
                      <m:sSubPr>
                        <m:ctrlPr>
                          <a:rPr sz="3750" i="1">
                            <a:solidFill>
                              <a:srgbClr val="91929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3750" i="1">
                            <a:solidFill>
                              <a:srgbClr val="919291"/>
                            </a:solidFill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sz="3750" i="1">
                            <a:solidFill>
                              <a:srgbClr val="919291"/>
                            </a:solidFill>
                            <a:latin typeface="Cambria Math" panose="02040503050406030204" pitchFamily="18" charset="0"/>
                          </a:rPr>
                          <m:t>𝜒</m:t>
                        </m:r>
                      </m:sub>
                    </m:sSub>
                    <m:r>
                      <a:rPr sz="3750" i="1">
                        <a:solidFill>
                          <a:srgbClr val="91929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sz="3750" i="1">
                            <a:solidFill>
                              <a:srgbClr val="91929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sz="3750" i="1">
                                <a:solidFill>
                                  <a:srgbClr val="91929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sz="3750" i="1">
                                <a:solidFill>
                                  <a:srgbClr val="919291"/>
                                </a:solidFill>
                                <a:latin typeface="Cambria Math" panose="02040503050406030204" pitchFamily="18" charset="0"/>
                              </a:rPr>
                              <m:t>𝜒</m:t>
                            </m:r>
                          </m:e>
                          <m:sup>
                            <m:r>
                              <a:rPr sz="3750" i="1">
                                <a:solidFill>
                                  <a:srgbClr val="91929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sz="3750" i="1">
                            <a:solidFill>
                              <a:srgbClr val="91929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sz="3750" i="1">
                        <a:solidFill>
                          <a:srgbClr val="919291"/>
                        </a:solidFill>
                        <a:latin typeface="Cambria Math" panose="02040503050406030204" pitchFamily="18" charset="0"/>
                      </a:rPr>
                      <m:t>𝐾</m:t>
                    </m:r>
                    <m:sSub>
                      <m:sSubPr>
                        <m:ctrlPr>
                          <a:rPr sz="3750" i="1">
                            <a:solidFill>
                              <a:srgbClr val="91929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3750" i="1">
                            <a:solidFill>
                              <a:srgbClr val="919291"/>
                            </a:solidFill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sz="3750" i="1">
                            <a:solidFill>
                              <a:srgbClr val="919291"/>
                            </a:solidFill>
                            <a:latin typeface="Cambria Math" panose="02040503050406030204" pitchFamily="18" charset="0"/>
                          </a:rPr>
                          <m:t>𝜒</m:t>
                        </m:r>
                      </m:sub>
                    </m:sSub>
                  </m:oMath>
                </a14:m>
                <a:endParaRPr/>
              </a:p>
            </p:txBody>
          </p:sp>
        </mc:Choice>
        <mc:Fallback>
          <p:sp>
            <p:nvSpPr>
              <p:cNvPr id="215" name="Full distribution of integrated current can be compute from the tilted Liouvillian…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9851" y="4436692"/>
                <a:ext cx="22280183" cy="2147148"/>
              </a:xfrm>
              <a:prstGeom prst="rect">
                <a:avLst/>
              </a:prstGeom>
              <a:blipFill>
                <a:blip r:embed="rId2"/>
                <a:stretch>
                  <a:fillRect l="-1424" r="-1424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6" name="fcs_prob_diffusion_example (1).pdf" descr="fcs_prob_diffusion_example (1).pdf"/>
          <p:cNvPicPr>
            <a:picLocks noChangeAspect="1"/>
          </p:cNvPicPr>
          <p:nvPr/>
        </p:nvPicPr>
        <p:blipFill>
          <a:blip r:embed="rId3"/>
          <a:srcRect r="49604"/>
          <a:stretch>
            <a:fillRect/>
          </a:stretch>
        </p:blipFill>
        <p:spPr>
          <a:xfrm>
            <a:off x="9579507" y="7081198"/>
            <a:ext cx="5668618" cy="5280315"/>
          </a:xfrm>
          <a:prstGeom prst="rect">
            <a:avLst/>
          </a:prstGeom>
          <a:ln w="12700">
            <a:miter lim="400000"/>
          </a:ln>
        </p:spPr>
      </p:pic>
      <p:sp>
        <p:nvSpPr>
          <p:cNvPr id="217" name="Dephasing Qubit…"/>
          <p:cNvSpPr txBox="1">
            <a:spLocks noGrp="1"/>
          </p:cNvSpPr>
          <p:nvPr>
            <p:ph type="title"/>
          </p:nvPr>
        </p:nvSpPr>
        <p:spPr>
          <a:xfrm>
            <a:off x="1270000" y="488345"/>
            <a:ext cx="21844000" cy="2761273"/>
          </a:xfrm>
          <a:prstGeom prst="rect">
            <a:avLst/>
          </a:prstGeom>
        </p:spPr>
        <p:txBody>
          <a:bodyPr/>
          <a:lstStyle/>
          <a:p>
            <a:r>
              <a:t>Dephasing Qubit </a:t>
            </a:r>
          </a:p>
          <a:p>
            <a:r>
              <a:t>Full Counting Statistics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" grpId="1" build="p" bldLvl="5" animBg="1" advAuto="0"/>
      <p:bldP spid="216" grpId="2" animBg="1" advAuto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The topics in this tutorial"/>
          <p:cNvSpPr txBox="1">
            <a:spLocks noGrp="1"/>
          </p:cNvSpPr>
          <p:nvPr>
            <p:ph type="title"/>
          </p:nvPr>
        </p:nvSpPr>
        <p:spPr>
          <a:xfrm>
            <a:off x="1270000" y="792774"/>
            <a:ext cx="21844000" cy="1557438"/>
          </a:xfrm>
          <a:prstGeom prst="rect">
            <a:avLst/>
          </a:prstGeom>
        </p:spPr>
        <p:txBody>
          <a:bodyPr/>
          <a:lstStyle/>
          <a:p>
            <a:r>
              <a:t>The topics in this tutorial </a:t>
            </a:r>
          </a:p>
        </p:txBody>
      </p:sp>
      <p:sp>
        <p:nvSpPr>
          <p:cNvPr id="220" name="Pedagogical overview of Stochastic Quantum Master Equations (jumps, diffusion)…"/>
          <p:cNvSpPr txBox="1">
            <a:spLocks noGrp="1"/>
          </p:cNvSpPr>
          <p:nvPr>
            <p:ph type="body" idx="1"/>
          </p:nvPr>
        </p:nvSpPr>
        <p:spPr>
          <a:xfrm>
            <a:off x="1270000" y="3792997"/>
            <a:ext cx="21844000" cy="8432801"/>
          </a:xfrm>
          <a:prstGeom prst="rect">
            <a:avLst/>
          </a:prstGeom>
        </p:spPr>
        <p:txBody>
          <a:bodyPr/>
          <a:lstStyle/>
          <a:p>
            <a:pPr marL="553212" indent="-553212" defTabSz="2414016">
              <a:spcBef>
                <a:spcPts val="2300"/>
              </a:spcBef>
              <a:defRPr sz="4752"/>
            </a:pPr>
            <a:r>
              <a:rPr dirty="0"/>
              <a:t>Pedagogical overview of Stochastic Quantum Master Equations (jumps, diffusion)    </a:t>
            </a:r>
          </a:p>
          <a:p>
            <a:pPr marL="553212" indent="-553212" defTabSz="2414016">
              <a:spcBef>
                <a:spcPts val="2300"/>
              </a:spcBef>
              <a:defRPr sz="4752"/>
            </a:pPr>
            <a:r>
              <a:rPr dirty="0"/>
              <a:t>Understanding continuous quantum measurements and output currents (charge counting, diffusive measurements)</a:t>
            </a:r>
          </a:p>
          <a:p>
            <a:pPr marL="553212" indent="-553212" defTabSz="2414016">
              <a:spcBef>
                <a:spcPts val="2300"/>
              </a:spcBef>
              <a:defRPr sz="4752"/>
            </a:pPr>
            <a:r>
              <a:rPr dirty="0"/>
              <a:t>Describe how one can key key statistical quantities of output currents (two-time correlation functions, power spectrum)</a:t>
            </a:r>
          </a:p>
          <a:p>
            <a:pPr marL="553212" indent="-553212" defTabSz="2414016">
              <a:spcBef>
                <a:spcPts val="2300"/>
              </a:spcBef>
              <a:defRPr sz="4752"/>
            </a:pPr>
            <a:r>
              <a:rPr dirty="0"/>
              <a:t>Computation of higher order moments/distribution of outcomes (Full Counting statistics, tilted Liouvillian) </a:t>
            </a:r>
          </a:p>
          <a:p>
            <a:pPr marL="553212" indent="-553212" defTabSz="2414016">
              <a:spcBef>
                <a:spcPts val="2300"/>
              </a:spcBef>
              <a:defRPr sz="4752"/>
            </a:pPr>
            <a:r>
              <a:rPr dirty="0"/>
              <a:t>Numerous methods and techniques to evaluate all these concepts.</a:t>
            </a:r>
          </a:p>
        </p:txBody>
      </p:sp>
      <p:sp>
        <p:nvSpPr>
          <p:cNvPr id="221" name="Dingbat Tick"/>
          <p:cNvSpPr/>
          <p:nvPr/>
        </p:nvSpPr>
        <p:spPr>
          <a:xfrm>
            <a:off x="4914870" y="4733162"/>
            <a:ext cx="975273" cy="9267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2" h="20404" extrusionOk="0">
                <a:moveTo>
                  <a:pt x="19340" y="6"/>
                </a:moveTo>
                <a:cubicBezTo>
                  <a:pt x="18911" y="-308"/>
                  <a:pt x="8317" y="11620"/>
                  <a:pt x="6423" y="13985"/>
                </a:cubicBezTo>
                <a:cubicBezTo>
                  <a:pt x="6323" y="14108"/>
                  <a:pt x="6215" y="14226"/>
                  <a:pt x="6090" y="14370"/>
                </a:cubicBezTo>
                <a:cubicBezTo>
                  <a:pt x="5960" y="14216"/>
                  <a:pt x="5854" y="14096"/>
                  <a:pt x="5755" y="13971"/>
                </a:cubicBezTo>
                <a:cubicBezTo>
                  <a:pt x="4964" y="12967"/>
                  <a:pt x="4458" y="12167"/>
                  <a:pt x="3657" y="11171"/>
                </a:cubicBezTo>
                <a:cubicBezTo>
                  <a:pt x="3337" y="10773"/>
                  <a:pt x="2972" y="10410"/>
                  <a:pt x="2634" y="10026"/>
                </a:cubicBezTo>
                <a:cubicBezTo>
                  <a:pt x="2472" y="9843"/>
                  <a:pt x="2283" y="9849"/>
                  <a:pt x="2071" y="9915"/>
                </a:cubicBezTo>
                <a:cubicBezTo>
                  <a:pt x="1856" y="9981"/>
                  <a:pt x="1574" y="9982"/>
                  <a:pt x="1303" y="10152"/>
                </a:cubicBezTo>
                <a:cubicBezTo>
                  <a:pt x="1209" y="10262"/>
                  <a:pt x="1332" y="10438"/>
                  <a:pt x="1349" y="10609"/>
                </a:cubicBezTo>
                <a:cubicBezTo>
                  <a:pt x="1369" y="10821"/>
                  <a:pt x="603" y="10792"/>
                  <a:pt x="203" y="11061"/>
                </a:cubicBezTo>
                <a:cubicBezTo>
                  <a:pt x="111" y="11123"/>
                  <a:pt x="286" y="11375"/>
                  <a:pt x="227" y="11440"/>
                </a:cubicBezTo>
                <a:cubicBezTo>
                  <a:pt x="51" y="11634"/>
                  <a:pt x="-61" y="11588"/>
                  <a:pt x="36" y="11826"/>
                </a:cubicBezTo>
                <a:cubicBezTo>
                  <a:pt x="896" y="13941"/>
                  <a:pt x="2182" y="15733"/>
                  <a:pt x="3218" y="17879"/>
                </a:cubicBezTo>
                <a:cubicBezTo>
                  <a:pt x="4865" y="21292"/>
                  <a:pt x="5178" y="19166"/>
                  <a:pt x="5654" y="19575"/>
                </a:cubicBezTo>
                <a:cubicBezTo>
                  <a:pt x="7119" y="20836"/>
                  <a:pt x="6474" y="21179"/>
                  <a:pt x="9921" y="16770"/>
                </a:cubicBezTo>
                <a:cubicBezTo>
                  <a:pt x="11378" y="14721"/>
                  <a:pt x="19009" y="5203"/>
                  <a:pt x="20710" y="3334"/>
                </a:cubicBezTo>
                <a:cubicBezTo>
                  <a:pt x="20919" y="3106"/>
                  <a:pt x="21118" y="2879"/>
                  <a:pt x="21258" y="2594"/>
                </a:cubicBezTo>
                <a:cubicBezTo>
                  <a:pt x="21526" y="2050"/>
                  <a:pt x="21539" y="2066"/>
                  <a:pt x="21150" y="1624"/>
                </a:cubicBezTo>
                <a:cubicBezTo>
                  <a:pt x="21006" y="1461"/>
                  <a:pt x="20856" y="1427"/>
                  <a:pt x="20646" y="1437"/>
                </a:cubicBezTo>
                <a:cubicBezTo>
                  <a:pt x="20244" y="1456"/>
                  <a:pt x="20044" y="1227"/>
                  <a:pt x="20086" y="860"/>
                </a:cubicBezTo>
                <a:cubicBezTo>
                  <a:pt x="20096" y="778"/>
                  <a:pt x="20075" y="672"/>
                  <a:pt x="20023" y="612"/>
                </a:cubicBezTo>
                <a:cubicBezTo>
                  <a:pt x="19903" y="469"/>
                  <a:pt x="19492" y="117"/>
                  <a:pt x="19340" y="6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000000"/>
                </a:solidFill>
                <a:latin typeface="Graphik-Medium"/>
                <a:ea typeface="Graphik-Medium"/>
                <a:cs typeface="Graphik-Medium"/>
                <a:sym typeface="Graphik Medium"/>
              </a:defRPr>
            </a:pPr>
            <a:endParaRPr/>
          </a:p>
        </p:txBody>
      </p:sp>
      <p:sp>
        <p:nvSpPr>
          <p:cNvPr id="222" name="Dingbat Tick"/>
          <p:cNvSpPr/>
          <p:nvPr/>
        </p:nvSpPr>
        <p:spPr>
          <a:xfrm>
            <a:off x="14850378" y="6657140"/>
            <a:ext cx="975272" cy="9267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2" h="20404" extrusionOk="0">
                <a:moveTo>
                  <a:pt x="19340" y="6"/>
                </a:moveTo>
                <a:cubicBezTo>
                  <a:pt x="18911" y="-308"/>
                  <a:pt x="8317" y="11620"/>
                  <a:pt x="6423" y="13985"/>
                </a:cubicBezTo>
                <a:cubicBezTo>
                  <a:pt x="6323" y="14108"/>
                  <a:pt x="6215" y="14226"/>
                  <a:pt x="6090" y="14370"/>
                </a:cubicBezTo>
                <a:cubicBezTo>
                  <a:pt x="5960" y="14216"/>
                  <a:pt x="5854" y="14096"/>
                  <a:pt x="5755" y="13971"/>
                </a:cubicBezTo>
                <a:cubicBezTo>
                  <a:pt x="4964" y="12967"/>
                  <a:pt x="4458" y="12167"/>
                  <a:pt x="3657" y="11171"/>
                </a:cubicBezTo>
                <a:cubicBezTo>
                  <a:pt x="3337" y="10773"/>
                  <a:pt x="2972" y="10410"/>
                  <a:pt x="2634" y="10026"/>
                </a:cubicBezTo>
                <a:cubicBezTo>
                  <a:pt x="2472" y="9843"/>
                  <a:pt x="2283" y="9849"/>
                  <a:pt x="2071" y="9915"/>
                </a:cubicBezTo>
                <a:cubicBezTo>
                  <a:pt x="1856" y="9981"/>
                  <a:pt x="1574" y="9982"/>
                  <a:pt x="1303" y="10152"/>
                </a:cubicBezTo>
                <a:cubicBezTo>
                  <a:pt x="1209" y="10262"/>
                  <a:pt x="1332" y="10438"/>
                  <a:pt x="1349" y="10609"/>
                </a:cubicBezTo>
                <a:cubicBezTo>
                  <a:pt x="1369" y="10821"/>
                  <a:pt x="603" y="10792"/>
                  <a:pt x="203" y="11061"/>
                </a:cubicBezTo>
                <a:cubicBezTo>
                  <a:pt x="111" y="11123"/>
                  <a:pt x="286" y="11375"/>
                  <a:pt x="227" y="11440"/>
                </a:cubicBezTo>
                <a:cubicBezTo>
                  <a:pt x="51" y="11634"/>
                  <a:pt x="-61" y="11588"/>
                  <a:pt x="36" y="11826"/>
                </a:cubicBezTo>
                <a:cubicBezTo>
                  <a:pt x="896" y="13941"/>
                  <a:pt x="2182" y="15733"/>
                  <a:pt x="3218" y="17879"/>
                </a:cubicBezTo>
                <a:cubicBezTo>
                  <a:pt x="4865" y="21292"/>
                  <a:pt x="5178" y="19166"/>
                  <a:pt x="5654" y="19575"/>
                </a:cubicBezTo>
                <a:cubicBezTo>
                  <a:pt x="7119" y="20836"/>
                  <a:pt x="6474" y="21179"/>
                  <a:pt x="9921" y="16770"/>
                </a:cubicBezTo>
                <a:cubicBezTo>
                  <a:pt x="11378" y="14721"/>
                  <a:pt x="19009" y="5203"/>
                  <a:pt x="20710" y="3334"/>
                </a:cubicBezTo>
                <a:cubicBezTo>
                  <a:pt x="20919" y="3106"/>
                  <a:pt x="21118" y="2879"/>
                  <a:pt x="21258" y="2594"/>
                </a:cubicBezTo>
                <a:cubicBezTo>
                  <a:pt x="21526" y="2050"/>
                  <a:pt x="21539" y="2066"/>
                  <a:pt x="21150" y="1624"/>
                </a:cubicBezTo>
                <a:cubicBezTo>
                  <a:pt x="21006" y="1461"/>
                  <a:pt x="20856" y="1427"/>
                  <a:pt x="20646" y="1437"/>
                </a:cubicBezTo>
                <a:cubicBezTo>
                  <a:pt x="20244" y="1456"/>
                  <a:pt x="20044" y="1227"/>
                  <a:pt x="20086" y="860"/>
                </a:cubicBezTo>
                <a:cubicBezTo>
                  <a:pt x="20096" y="778"/>
                  <a:pt x="20075" y="672"/>
                  <a:pt x="20023" y="612"/>
                </a:cubicBezTo>
                <a:cubicBezTo>
                  <a:pt x="19903" y="469"/>
                  <a:pt x="19492" y="117"/>
                  <a:pt x="19340" y="6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000000"/>
                </a:solidFill>
                <a:latin typeface="Graphik-Medium"/>
                <a:ea typeface="Graphik-Medium"/>
                <a:cs typeface="Graphik-Medium"/>
                <a:sym typeface="Graphik Medium"/>
              </a:defRPr>
            </a:pPr>
            <a:endParaRPr/>
          </a:p>
        </p:txBody>
      </p:sp>
      <p:sp>
        <p:nvSpPr>
          <p:cNvPr id="223" name="Dingbat Tick"/>
          <p:cNvSpPr/>
          <p:nvPr/>
        </p:nvSpPr>
        <p:spPr>
          <a:xfrm>
            <a:off x="16250239" y="8606077"/>
            <a:ext cx="975272" cy="9267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2" h="20404" extrusionOk="0">
                <a:moveTo>
                  <a:pt x="19340" y="6"/>
                </a:moveTo>
                <a:cubicBezTo>
                  <a:pt x="18911" y="-308"/>
                  <a:pt x="8317" y="11620"/>
                  <a:pt x="6423" y="13985"/>
                </a:cubicBezTo>
                <a:cubicBezTo>
                  <a:pt x="6323" y="14108"/>
                  <a:pt x="6215" y="14226"/>
                  <a:pt x="6090" y="14370"/>
                </a:cubicBezTo>
                <a:cubicBezTo>
                  <a:pt x="5960" y="14216"/>
                  <a:pt x="5854" y="14096"/>
                  <a:pt x="5755" y="13971"/>
                </a:cubicBezTo>
                <a:cubicBezTo>
                  <a:pt x="4964" y="12967"/>
                  <a:pt x="4458" y="12167"/>
                  <a:pt x="3657" y="11171"/>
                </a:cubicBezTo>
                <a:cubicBezTo>
                  <a:pt x="3337" y="10773"/>
                  <a:pt x="2972" y="10410"/>
                  <a:pt x="2634" y="10026"/>
                </a:cubicBezTo>
                <a:cubicBezTo>
                  <a:pt x="2472" y="9843"/>
                  <a:pt x="2283" y="9849"/>
                  <a:pt x="2071" y="9915"/>
                </a:cubicBezTo>
                <a:cubicBezTo>
                  <a:pt x="1856" y="9981"/>
                  <a:pt x="1574" y="9982"/>
                  <a:pt x="1303" y="10152"/>
                </a:cubicBezTo>
                <a:cubicBezTo>
                  <a:pt x="1209" y="10262"/>
                  <a:pt x="1332" y="10438"/>
                  <a:pt x="1349" y="10609"/>
                </a:cubicBezTo>
                <a:cubicBezTo>
                  <a:pt x="1369" y="10821"/>
                  <a:pt x="603" y="10792"/>
                  <a:pt x="203" y="11061"/>
                </a:cubicBezTo>
                <a:cubicBezTo>
                  <a:pt x="111" y="11123"/>
                  <a:pt x="286" y="11375"/>
                  <a:pt x="227" y="11440"/>
                </a:cubicBezTo>
                <a:cubicBezTo>
                  <a:pt x="51" y="11634"/>
                  <a:pt x="-61" y="11588"/>
                  <a:pt x="36" y="11826"/>
                </a:cubicBezTo>
                <a:cubicBezTo>
                  <a:pt x="896" y="13941"/>
                  <a:pt x="2182" y="15733"/>
                  <a:pt x="3218" y="17879"/>
                </a:cubicBezTo>
                <a:cubicBezTo>
                  <a:pt x="4865" y="21292"/>
                  <a:pt x="5178" y="19166"/>
                  <a:pt x="5654" y="19575"/>
                </a:cubicBezTo>
                <a:cubicBezTo>
                  <a:pt x="7119" y="20836"/>
                  <a:pt x="6474" y="21179"/>
                  <a:pt x="9921" y="16770"/>
                </a:cubicBezTo>
                <a:cubicBezTo>
                  <a:pt x="11378" y="14721"/>
                  <a:pt x="19009" y="5203"/>
                  <a:pt x="20710" y="3334"/>
                </a:cubicBezTo>
                <a:cubicBezTo>
                  <a:pt x="20919" y="3106"/>
                  <a:pt x="21118" y="2879"/>
                  <a:pt x="21258" y="2594"/>
                </a:cubicBezTo>
                <a:cubicBezTo>
                  <a:pt x="21526" y="2050"/>
                  <a:pt x="21539" y="2066"/>
                  <a:pt x="21150" y="1624"/>
                </a:cubicBezTo>
                <a:cubicBezTo>
                  <a:pt x="21006" y="1461"/>
                  <a:pt x="20856" y="1427"/>
                  <a:pt x="20646" y="1437"/>
                </a:cubicBezTo>
                <a:cubicBezTo>
                  <a:pt x="20244" y="1456"/>
                  <a:pt x="20044" y="1227"/>
                  <a:pt x="20086" y="860"/>
                </a:cubicBezTo>
                <a:cubicBezTo>
                  <a:pt x="20096" y="778"/>
                  <a:pt x="20075" y="672"/>
                  <a:pt x="20023" y="612"/>
                </a:cubicBezTo>
                <a:cubicBezTo>
                  <a:pt x="19903" y="469"/>
                  <a:pt x="19492" y="117"/>
                  <a:pt x="19340" y="6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000000"/>
                </a:solidFill>
                <a:latin typeface="Graphik-Medium"/>
                <a:ea typeface="Graphik-Medium"/>
                <a:cs typeface="Graphik-Medium"/>
                <a:sym typeface="Graphik Medium"/>
              </a:defRPr>
            </a:pPr>
            <a:endParaRPr/>
          </a:p>
        </p:txBody>
      </p:sp>
      <p:sp>
        <p:nvSpPr>
          <p:cNvPr id="224" name="Dingbat Tick"/>
          <p:cNvSpPr/>
          <p:nvPr/>
        </p:nvSpPr>
        <p:spPr>
          <a:xfrm>
            <a:off x="12908072" y="10505098"/>
            <a:ext cx="975272" cy="9267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2" h="20404" extrusionOk="0">
                <a:moveTo>
                  <a:pt x="19340" y="6"/>
                </a:moveTo>
                <a:cubicBezTo>
                  <a:pt x="18911" y="-308"/>
                  <a:pt x="8317" y="11620"/>
                  <a:pt x="6423" y="13985"/>
                </a:cubicBezTo>
                <a:cubicBezTo>
                  <a:pt x="6323" y="14108"/>
                  <a:pt x="6215" y="14226"/>
                  <a:pt x="6090" y="14370"/>
                </a:cubicBezTo>
                <a:cubicBezTo>
                  <a:pt x="5960" y="14216"/>
                  <a:pt x="5854" y="14096"/>
                  <a:pt x="5755" y="13971"/>
                </a:cubicBezTo>
                <a:cubicBezTo>
                  <a:pt x="4964" y="12967"/>
                  <a:pt x="4458" y="12167"/>
                  <a:pt x="3657" y="11171"/>
                </a:cubicBezTo>
                <a:cubicBezTo>
                  <a:pt x="3337" y="10773"/>
                  <a:pt x="2972" y="10410"/>
                  <a:pt x="2634" y="10026"/>
                </a:cubicBezTo>
                <a:cubicBezTo>
                  <a:pt x="2472" y="9843"/>
                  <a:pt x="2283" y="9849"/>
                  <a:pt x="2071" y="9915"/>
                </a:cubicBezTo>
                <a:cubicBezTo>
                  <a:pt x="1856" y="9981"/>
                  <a:pt x="1574" y="9982"/>
                  <a:pt x="1303" y="10152"/>
                </a:cubicBezTo>
                <a:cubicBezTo>
                  <a:pt x="1209" y="10262"/>
                  <a:pt x="1332" y="10438"/>
                  <a:pt x="1349" y="10609"/>
                </a:cubicBezTo>
                <a:cubicBezTo>
                  <a:pt x="1369" y="10821"/>
                  <a:pt x="603" y="10792"/>
                  <a:pt x="203" y="11061"/>
                </a:cubicBezTo>
                <a:cubicBezTo>
                  <a:pt x="111" y="11123"/>
                  <a:pt x="286" y="11375"/>
                  <a:pt x="227" y="11440"/>
                </a:cubicBezTo>
                <a:cubicBezTo>
                  <a:pt x="51" y="11634"/>
                  <a:pt x="-61" y="11588"/>
                  <a:pt x="36" y="11826"/>
                </a:cubicBezTo>
                <a:cubicBezTo>
                  <a:pt x="896" y="13941"/>
                  <a:pt x="2182" y="15733"/>
                  <a:pt x="3218" y="17879"/>
                </a:cubicBezTo>
                <a:cubicBezTo>
                  <a:pt x="4865" y="21292"/>
                  <a:pt x="5178" y="19166"/>
                  <a:pt x="5654" y="19575"/>
                </a:cubicBezTo>
                <a:cubicBezTo>
                  <a:pt x="7119" y="20836"/>
                  <a:pt x="6474" y="21179"/>
                  <a:pt x="9921" y="16770"/>
                </a:cubicBezTo>
                <a:cubicBezTo>
                  <a:pt x="11378" y="14721"/>
                  <a:pt x="19009" y="5203"/>
                  <a:pt x="20710" y="3334"/>
                </a:cubicBezTo>
                <a:cubicBezTo>
                  <a:pt x="20919" y="3106"/>
                  <a:pt x="21118" y="2879"/>
                  <a:pt x="21258" y="2594"/>
                </a:cubicBezTo>
                <a:cubicBezTo>
                  <a:pt x="21526" y="2050"/>
                  <a:pt x="21539" y="2066"/>
                  <a:pt x="21150" y="1624"/>
                </a:cubicBezTo>
                <a:cubicBezTo>
                  <a:pt x="21006" y="1461"/>
                  <a:pt x="20856" y="1427"/>
                  <a:pt x="20646" y="1437"/>
                </a:cubicBezTo>
                <a:cubicBezTo>
                  <a:pt x="20244" y="1456"/>
                  <a:pt x="20044" y="1227"/>
                  <a:pt x="20086" y="860"/>
                </a:cubicBezTo>
                <a:cubicBezTo>
                  <a:pt x="20096" y="778"/>
                  <a:pt x="20075" y="672"/>
                  <a:pt x="20023" y="612"/>
                </a:cubicBezTo>
                <a:cubicBezTo>
                  <a:pt x="19903" y="469"/>
                  <a:pt x="19492" y="117"/>
                  <a:pt x="19340" y="6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000000"/>
                </a:solidFill>
                <a:latin typeface="Graphik-Medium"/>
                <a:ea typeface="Graphik-Medium"/>
                <a:cs typeface="Graphik-Medium"/>
                <a:sym typeface="Graphik Medium"/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1" grpId="1" animBg="1" advAuto="0"/>
      <p:bldP spid="222" grpId="2" animBg="1" advAuto="0"/>
      <p:bldP spid="223" grpId="3" animBg="1" advAuto="0"/>
      <p:bldP spid="224" grpId="4" animBg="1" advAuto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Rounded Rectangle"/>
          <p:cNvSpPr/>
          <p:nvPr/>
        </p:nvSpPr>
        <p:spPr>
          <a:xfrm>
            <a:off x="586091" y="2724780"/>
            <a:ext cx="23211818" cy="10113432"/>
          </a:xfrm>
          <a:prstGeom prst="roundRect">
            <a:avLst>
              <a:gd name="adj" fmla="val 15290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000000"/>
                </a:solidFill>
                <a:latin typeface="Graphik-Medium"/>
                <a:ea typeface="Graphik-Medium"/>
                <a:cs typeface="Graphik-Medium"/>
                <a:sym typeface="Graphik Medium"/>
              </a:defRPr>
            </a:pPr>
            <a:endParaRPr/>
          </a:p>
        </p:txBody>
      </p:sp>
      <p:sp>
        <p:nvSpPr>
          <p:cNvPr id="227" name="Thank you! : arXiv:2303.04720"/>
          <p:cNvSpPr txBox="1">
            <a:spLocks noGrp="1"/>
          </p:cNvSpPr>
          <p:nvPr>
            <p:ph type="ctrTitle"/>
          </p:nvPr>
        </p:nvSpPr>
        <p:spPr>
          <a:xfrm>
            <a:off x="1270000" y="319293"/>
            <a:ext cx="21844000" cy="1960407"/>
          </a:xfrm>
          <a:prstGeom prst="rect">
            <a:avLst/>
          </a:prstGeom>
        </p:spPr>
        <p:txBody>
          <a:bodyPr/>
          <a:lstStyle>
            <a:lvl1pPr defTabSz="1414236"/>
          </a:lstStyle>
          <a:p>
            <a:r>
              <a:rPr dirty="0"/>
              <a:t>Thank you! : arXiv:2303.04720</a:t>
            </a:r>
          </a:p>
        </p:txBody>
      </p:sp>
      <p:pic>
        <p:nvPicPr>
          <p:cNvPr id="228" name="fig2.png" descr="fig2.png"/>
          <p:cNvPicPr>
            <a:picLocks noChangeAspect="1"/>
          </p:cNvPicPr>
          <p:nvPr/>
        </p:nvPicPr>
        <p:blipFill>
          <a:blip r:embed="rId2"/>
          <a:srcRect b="66658"/>
          <a:stretch>
            <a:fillRect/>
          </a:stretch>
        </p:blipFill>
        <p:spPr>
          <a:xfrm>
            <a:off x="1434673" y="3553572"/>
            <a:ext cx="9933975" cy="4573131"/>
          </a:xfrm>
          <a:prstGeom prst="rect">
            <a:avLst/>
          </a:prstGeom>
          <a:ln w="12700">
            <a:miter lim="400000"/>
          </a:ln>
        </p:spPr>
      </p:pic>
      <p:pic>
        <p:nvPicPr>
          <p:cNvPr id="229" name="fig.png" descr="fig.png"/>
          <p:cNvPicPr>
            <a:picLocks noChangeAspect="1"/>
          </p:cNvPicPr>
          <p:nvPr/>
        </p:nvPicPr>
        <p:blipFill>
          <a:blip r:embed="rId3"/>
          <a:srcRect t="49121"/>
          <a:stretch>
            <a:fillRect/>
          </a:stretch>
        </p:blipFill>
        <p:spPr>
          <a:xfrm>
            <a:off x="12119110" y="8461480"/>
            <a:ext cx="9814025" cy="3963473"/>
          </a:xfrm>
          <a:prstGeom prst="rect">
            <a:avLst/>
          </a:prstGeom>
          <a:ln w="12700">
            <a:miter lim="400000"/>
          </a:ln>
        </p:spPr>
      </p:pic>
      <p:pic>
        <p:nvPicPr>
          <p:cNvPr id="230" name="fig.png" descr="fig.png"/>
          <p:cNvPicPr>
            <a:picLocks noChangeAspect="1"/>
          </p:cNvPicPr>
          <p:nvPr/>
        </p:nvPicPr>
        <p:blipFill>
          <a:blip r:embed="rId3"/>
          <a:srcRect t="441" b="50646"/>
          <a:stretch>
            <a:fillRect/>
          </a:stretch>
        </p:blipFill>
        <p:spPr>
          <a:xfrm>
            <a:off x="1632933" y="8493429"/>
            <a:ext cx="10044226" cy="3899703"/>
          </a:xfrm>
          <a:prstGeom prst="rect">
            <a:avLst/>
          </a:prstGeom>
          <a:ln w="12700">
            <a:miter lim="400000"/>
          </a:ln>
        </p:spPr>
      </p:pic>
      <p:pic>
        <p:nvPicPr>
          <p:cNvPr id="231" name="quantum_diffusion_D.png" descr="quantum_diffusion_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24794" y="3550332"/>
            <a:ext cx="10402558" cy="457967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The topics in this tutorial"/>
          <p:cNvSpPr txBox="1">
            <a:spLocks noGrp="1"/>
          </p:cNvSpPr>
          <p:nvPr>
            <p:ph type="title"/>
          </p:nvPr>
        </p:nvSpPr>
        <p:spPr>
          <a:xfrm>
            <a:off x="1270000" y="792774"/>
            <a:ext cx="21844000" cy="1557438"/>
          </a:xfrm>
          <a:prstGeom prst="rect">
            <a:avLst/>
          </a:prstGeom>
        </p:spPr>
        <p:txBody>
          <a:bodyPr/>
          <a:lstStyle/>
          <a:p>
            <a:r>
              <a:t>The topics in this tutorial </a:t>
            </a:r>
          </a:p>
        </p:txBody>
      </p:sp>
      <p:sp>
        <p:nvSpPr>
          <p:cNvPr id="158" name="Pedagogical overview of Stochastic Quantum Master Equations (jumps, diffusion)…"/>
          <p:cNvSpPr txBox="1">
            <a:spLocks noGrp="1"/>
          </p:cNvSpPr>
          <p:nvPr>
            <p:ph type="body" idx="1"/>
          </p:nvPr>
        </p:nvSpPr>
        <p:spPr>
          <a:xfrm>
            <a:off x="1270000" y="3668207"/>
            <a:ext cx="21844000" cy="8432801"/>
          </a:xfrm>
          <a:prstGeom prst="rect">
            <a:avLst/>
          </a:prstGeom>
        </p:spPr>
        <p:txBody>
          <a:bodyPr/>
          <a:lstStyle/>
          <a:p>
            <a:pPr marL="553212" indent="-553212" defTabSz="2414016">
              <a:spcBef>
                <a:spcPts val="2300"/>
              </a:spcBef>
              <a:defRPr sz="4752"/>
            </a:pPr>
            <a:r>
              <a:t>Pedagogical overview of Stochastic Quantum Master Equations (jumps, diffusion)</a:t>
            </a:r>
          </a:p>
          <a:p>
            <a:pPr marL="553212" indent="-553212" defTabSz="2414016">
              <a:spcBef>
                <a:spcPts val="2300"/>
              </a:spcBef>
              <a:defRPr sz="4752"/>
            </a:pPr>
            <a:r>
              <a:t>Develop an understanding continuous quantum measurements and </a:t>
            </a:r>
            <a:r>
              <a:rPr b="1"/>
              <a:t>output currents</a:t>
            </a:r>
            <a:r>
              <a:t> (charge counting, diffusive measurements)</a:t>
            </a:r>
          </a:p>
          <a:p>
            <a:pPr marL="553212" indent="-553212" defTabSz="2414016">
              <a:spcBef>
                <a:spcPts val="2300"/>
              </a:spcBef>
              <a:defRPr sz="4752"/>
            </a:pPr>
            <a:r>
              <a:t>Describe how one can compute key statistical quantities of output currents (two-time correlation functions, power spectrum)</a:t>
            </a:r>
          </a:p>
          <a:p>
            <a:pPr marL="553212" indent="-553212" defTabSz="2414016">
              <a:spcBef>
                <a:spcPts val="2300"/>
              </a:spcBef>
              <a:defRPr sz="4752"/>
            </a:pPr>
            <a:r>
              <a:t>Computation of higher order moments/distribution of outcomes (Full Counting statistics, tilted Liouvillian) </a:t>
            </a:r>
          </a:p>
          <a:p>
            <a:pPr marL="553212" indent="-553212" defTabSz="2414016">
              <a:spcBef>
                <a:spcPts val="2300"/>
              </a:spcBef>
              <a:defRPr sz="4752"/>
            </a:pPr>
            <a:r>
              <a:t>Numerous methods and techniques to evaluate all these concepts.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8" grpId="1" build="p" bldLvl="5" animBg="1" advAuto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lide Title"/>
          <p:cNvSpPr txBox="1">
            <a:spLocks noGrp="1"/>
          </p:cNvSpPr>
          <p:nvPr>
            <p:ph type="title"/>
          </p:nvPr>
        </p:nvSpPr>
        <p:spPr>
          <a:xfrm>
            <a:off x="1270000" y="792774"/>
            <a:ext cx="21844000" cy="1557438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161" name="schematics.pdf" descr="schematics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935" y="3455155"/>
            <a:ext cx="23216130" cy="5158460"/>
          </a:xfrm>
          <a:prstGeom prst="rect">
            <a:avLst/>
          </a:prstGeom>
          <a:ln w="12700">
            <a:miter lim="400000"/>
          </a:ln>
        </p:spPr>
      </p:pic>
      <p:pic>
        <p:nvPicPr>
          <p:cNvPr id="162" name="Rounded Rectangle Rounded rectangle" descr="Rounded Rectangle Rounded rectangle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567788" y="2453972"/>
            <a:ext cx="6912805" cy="979575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64" name="Quantum Trajectories"/>
              <p:cNvSpPr txBox="1"/>
              <p:nvPr/>
            </p:nvSpPr>
            <p:spPr>
              <a:xfrm>
                <a:off x="1392750" y="9014789"/>
                <a:ext cx="5262881" cy="2225428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none" lIns="50800" tIns="50800" rIns="50800" bIns="50800" anchor="ctr">
                <a:spAutoFit/>
              </a:bodyPr>
              <a:lstStyle/>
              <a:p>
                <a:pPr>
                  <a:defRPr sz="4000"/>
                </a:pPr>
                <a:r>
                  <a:rPr>
                    <a:solidFill>
                      <a:srgbClr val="FFFFFF"/>
                    </a:solidFill>
                  </a:rPr>
                  <a:t>Quantum Trajectories</a:t>
                </a:r>
              </a:p>
              <a:p>
                <a:endParaRPr sz="3600">
                  <a:solidFill>
                    <a:srgbClr val="FFFFFF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sz="4800" i="1">
                        <a:solidFill>
                          <a:srgbClr val="FEFEFE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sSub>
                      <m:sSubPr>
                        <m:ctrlPr>
                          <a:rPr sz="4800" i="1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4800" i="1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sz="4800" i="1">
                            <a:solidFill>
                              <a:srgbClr val="FEFEFE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sub>
                    </m:sSub>
                  </m:oMath>
                </a14:m>
                <a:r>
                  <a:t> </a:t>
                </a:r>
                <a:endParaRPr sz="4000">
                  <a:solidFill>
                    <a:srgbClr val="FFFFFF"/>
                  </a:solidFill>
                </a:endParaRPr>
              </a:p>
            </p:txBody>
          </p:sp>
        </mc:Choice>
        <mc:Fallback>
          <p:sp>
            <p:nvSpPr>
              <p:cNvPr id="164" name="Quantum Trajectories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2750" y="9014789"/>
                <a:ext cx="5262881" cy="2225428"/>
              </a:xfrm>
              <a:prstGeom prst="rect">
                <a:avLst/>
              </a:prstGeom>
              <a:blipFill>
                <a:blip r:embed="rId4"/>
                <a:stretch>
                  <a:fillRect l="-5048" r="-4808" b="-1130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5" name="Rounded Rectangle Rounded rectangle" descr="Rounded Rectangle Rounded rectangle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9841403" y="2504772"/>
            <a:ext cx="4218215" cy="979575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67" name="Classical measurement currents"/>
              <p:cNvSpPr txBox="1"/>
              <p:nvPr/>
            </p:nvSpPr>
            <p:spPr>
              <a:xfrm>
                <a:off x="9727554" y="9020658"/>
                <a:ext cx="7866889" cy="2662934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wrap="none" lIns="50800" tIns="50800" rIns="50800" bIns="50800" anchor="ctr">
                <a:sp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</a:defRPr>
                </a:pPr>
                <a:r>
                  <a:t>Classical measurement currents </a:t>
                </a:r>
              </a:p>
              <a:p>
                <a:pPr>
                  <a:defRPr sz="4000"/>
                </a:pPr>
                <a:endParaRPr>
                  <a:solidFill>
                    <a:srgbClr val="FFFFFF"/>
                  </a:solidFill>
                </a:endParaRPr>
              </a:p>
              <a:p>
                <a:pPr>
                  <a:defRPr sz="4000"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sz="50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sz="50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sz="50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sz="500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sz="3600">
                  <a:solidFill>
                    <a:srgbClr val="FFFFFF"/>
                  </a:solidFill>
                </a:endParaRPr>
              </a:p>
              <a:p>
                <a:r>
                  <a:t> </a:t>
                </a:r>
              </a:p>
            </p:txBody>
          </p:sp>
        </mc:Choice>
        <mc:Fallback>
          <p:sp>
            <p:nvSpPr>
              <p:cNvPr id="167" name="Classical measurement currents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27554" y="9020658"/>
                <a:ext cx="7866889" cy="2662934"/>
              </a:xfrm>
              <a:prstGeom prst="rect">
                <a:avLst/>
              </a:prstGeom>
              <a:blipFill>
                <a:blip r:embed="rId6"/>
                <a:stretch>
                  <a:fillRect l="-3387" r="-3226"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8" name="Rounded Rectangle Rounded rectangle" descr="Rounded Rectangle Rounded rectangle"/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7810038" y="2580972"/>
            <a:ext cx="11983966" cy="979575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70" name="FCS"/>
              <p:cNvSpPr txBox="1"/>
              <p:nvPr/>
            </p:nvSpPr>
            <p:spPr>
              <a:xfrm>
                <a:off x="20494769" y="9020658"/>
                <a:ext cx="3466183" cy="2662934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m="http://schemas.openxmlformats.org/officeDocument/2006/math" xmlns="" val="1"/>
                </a:ext>
              </a:extLst>
            </p:spPr>
            <p:txBody>
              <a:bodyPr lIns="50800" tIns="50800" rIns="50800" bIns="50800" anchor="ctr">
                <a:sp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</a:defRPr>
                </a:pPr>
                <a:r>
                  <a:t>FCS</a:t>
                </a:r>
              </a:p>
              <a:p>
                <a:pPr>
                  <a:defRPr sz="4000"/>
                </a:pPr>
                <a:endParaRPr>
                  <a:solidFill>
                    <a:srgbClr val="FFFFFF"/>
                  </a:solidFill>
                </a:endParaRPr>
              </a:p>
              <a:p>
                <a:pPr>
                  <a:defRPr sz="4000"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sz="495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sz="495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sz="495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sz="495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sz="495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sz="4950" i="1">
                          <a:solidFill>
                            <a:srgbClr val="FEFEFE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sz="3600">
                  <a:solidFill>
                    <a:srgbClr val="FFFFFF"/>
                  </a:solidFill>
                </a:endParaRPr>
              </a:p>
              <a:p>
                <a:r>
                  <a:t> </a:t>
                </a:r>
              </a:p>
            </p:txBody>
          </p:sp>
        </mc:Choice>
        <mc:Fallback>
          <p:sp>
            <p:nvSpPr>
              <p:cNvPr id="170" name="FCS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94769" y="9020658"/>
                <a:ext cx="3466183" cy="266293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2" grpId="1" animBg="1" advAuto="0"/>
      <p:bldP spid="164" grpId="2" animBg="1" advAuto="0"/>
      <p:bldP spid="165" grpId="6" animBg="1" advAuto="0"/>
      <p:bldP spid="167" grpId="4" animBg="1" advAuto="0"/>
      <p:bldP spid="168" grpId="3" animBg="1" advAuto="0"/>
      <p:bldP spid="170" grpId="5" animBg="1" advAuto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All the mathematics that you will lear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All the mathematics that you will learn</a:t>
            </a:r>
          </a:p>
        </p:txBody>
      </p:sp>
      <p:pic>
        <p:nvPicPr>
          <p:cNvPr id="173" name="Overview.png" descr="Overview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7874" y="3451767"/>
            <a:ext cx="21348252" cy="931492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Learning through simple models:…"/>
          <p:cNvSpPr txBox="1">
            <a:spLocks noGrp="1"/>
          </p:cNvSpPr>
          <p:nvPr>
            <p:ph type="title"/>
          </p:nvPr>
        </p:nvSpPr>
        <p:spPr>
          <a:xfrm>
            <a:off x="1270000" y="792774"/>
            <a:ext cx="21844000" cy="2801245"/>
          </a:xfrm>
          <a:prstGeom prst="rect">
            <a:avLst/>
          </a:prstGeom>
        </p:spPr>
        <p:txBody>
          <a:bodyPr/>
          <a:lstStyle/>
          <a:p>
            <a:r>
              <a:t>Learning through simple models: </a:t>
            </a:r>
          </a:p>
          <a:p>
            <a:pPr>
              <a:defRPr sz="7600" spc="-228"/>
            </a:pPr>
            <a:r>
              <a:t>qubits, dots, and leaky cavities</a:t>
            </a:r>
          </a:p>
        </p:txBody>
      </p:sp>
      <p:pic>
        <p:nvPicPr>
          <p:cNvPr id="176" name="example_figure.pdf" descr="example_figure.pdf"/>
          <p:cNvPicPr>
            <a:picLocks noChangeAspect="1"/>
          </p:cNvPicPr>
          <p:nvPr/>
        </p:nvPicPr>
        <p:blipFill>
          <a:blip r:embed="rId2"/>
          <a:srcRect b="49420"/>
          <a:stretch>
            <a:fillRect/>
          </a:stretch>
        </p:blipFill>
        <p:spPr>
          <a:xfrm>
            <a:off x="1803776" y="4726853"/>
            <a:ext cx="10307097" cy="6776495"/>
          </a:xfrm>
          <a:prstGeom prst="rect">
            <a:avLst/>
          </a:prstGeom>
          <a:ln w="12700">
            <a:miter lim="400000"/>
          </a:ln>
        </p:spPr>
      </p:pic>
      <p:pic>
        <p:nvPicPr>
          <p:cNvPr id="177" name="example_figure.pdf" descr="example_figure.pdf"/>
          <p:cNvPicPr>
            <a:picLocks noChangeAspect="1"/>
          </p:cNvPicPr>
          <p:nvPr/>
        </p:nvPicPr>
        <p:blipFill>
          <a:blip r:embed="rId2"/>
          <a:srcRect t="50243"/>
          <a:stretch>
            <a:fillRect/>
          </a:stretch>
        </p:blipFill>
        <p:spPr>
          <a:xfrm>
            <a:off x="12912312" y="4759083"/>
            <a:ext cx="10478046" cy="677672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Everyone loves a Qubit"/>
          <p:cNvSpPr txBox="1">
            <a:spLocks noGrp="1"/>
          </p:cNvSpPr>
          <p:nvPr>
            <p:ph type="title"/>
          </p:nvPr>
        </p:nvSpPr>
        <p:spPr>
          <a:xfrm>
            <a:off x="1270000" y="792774"/>
            <a:ext cx="21844000" cy="2801245"/>
          </a:xfrm>
          <a:prstGeom prst="rect">
            <a:avLst/>
          </a:prstGeom>
        </p:spPr>
        <p:txBody>
          <a:bodyPr/>
          <a:lstStyle/>
          <a:p>
            <a:r>
              <a:t>Everyone loves a Qubit</a:t>
            </a:r>
          </a:p>
        </p:txBody>
      </p:sp>
      <p:pic>
        <p:nvPicPr>
          <p:cNvPr id="180" name="example_figure.pdf" descr="example_figure.pdf"/>
          <p:cNvPicPr>
            <a:picLocks noChangeAspect="1"/>
          </p:cNvPicPr>
          <p:nvPr/>
        </p:nvPicPr>
        <p:blipFill>
          <a:blip r:embed="rId2"/>
          <a:srcRect b="49420"/>
          <a:stretch>
            <a:fillRect/>
          </a:stretch>
        </p:blipFill>
        <p:spPr>
          <a:xfrm>
            <a:off x="1803776" y="4726853"/>
            <a:ext cx="10307097" cy="6776495"/>
          </a:xfrm>
          <a:prstGeom prst="rect">
            <a:avLst/>
          </a:prstGeom>
          <a:ln w="12700">
            <a:miter lim="400000"/>
          </a:ln>
        </p:spPr>
      </p:pic>
      <p:pic>
        <p:nvPicPr>
          <p:cNvPr id="181" name="example_figure.pdf" descr="example_figure.pdf"/>
          <p:cNvPicPr>
            <a:picLocks noChangeAspect="1"/>
          </p:cNvPicPr>
          <p:nvPr/>
        </p:nvPicPr>
        <p:blipFill>
          <a:blip r:embed="rId2"/>
          <a:srcRect t="50243"/>
          <a:stretch>
            <a:fillRect/>
          </a:stretch>
        </p:blipFill>
        <p:spPr>
          <a:xfrm>
            <a:off x="12912312" y="4759083"/>
            <a:ext cx="10478046" cy="6776728"/>
          </a:xfrm>
          <a:prstGeom prst="rect">
            <a:avLst/>
          </a:prstGeom>
          <a:ln w="12700">
            <a:miter lim="400000"/>
          </a:ln>
        </p:spPr>
      </p:pic>
      <p:pic>
        <p:nvPicPr>
          <p:cNvPr id="182" name="Rounded Rectangle Rounded rectangle" descr="Rounded Rectangle Rounded rectangle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2243658" y="4024391"/>
            <a:ext cx="11815206" cy="442617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Dephasing Qubi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Dephasing Qubit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6" name="A very simple model - Rabi Oscillations with a dephrasing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270000" y="3618291"/>
                <a:ext cx="21844000" cy="8432801"/>
              </a:xfrm>
              <a:prstGeom prst="rect">
                <a:avLst/>
              </a:prstGeom>
            </p:spPr>
            <p:txBody>
              <a:bodyPr/>
              <a:lstStyle/>
              <a:p>
                <a:r>
                  <a:t>A very simple model - Rabi Oscillations with a dephrasing</a:t>
                </a:r>
              </a:p>
              <a:p>
                <a:pPr marL="0" lvl="8" indent="3657600">
                  <a:buClrTx/>
                  <a:buSzTx/>
                  <a:buNone/>
                </a:pPr>
                <a:r>
                  <a:t>            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sz="5850" i="1">
                            <a:solidFill>
                              <a:srgbClr val="FEFFFE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sz="5850" i="1">
                            <a:solidFill>
                              <a:srgbClr val="FEFFFE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sz="5850" i="1">
                            <a:solidFill>
                              <a:srgbClr val="FEFFFE"/>
                            </a:solidFill>
                            <a:latin typeface="Cambria Math" panose="02040503050406030204" pitchFamily="18" charset="0"/>
                          </a:rPr>
                          <m:t>𝜌</m:t>
                        </m:r>
                      </m:num>
                      <m:den>
                        <m:r>
                          <a:rPr sz="5850" i="1">
                            <a:solidFill>
                              <a:srgbClr val="FEFFFE"/>
                            </a:solidFill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sz="585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r>
                      <a:rPr sz="585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sz="585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m:rPr>
                        <m:sty m:val="p"/>
                      </m:rPr>
                      <a:rPr sz="585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Ω</m:t>
                    </m:r>
                    <m:sSub>
                      <m:sSubPr>
                        <m:ctrlPr>
                          <a:rPr sz="5850" i="1">
                            <a:solidFill>
                              <a:srgbClr val="FEFFFE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5850" i="1">
                            <a:solidFill>
                              <a:srgbClr val="FEFFFE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sz="5850" i="1">
                            <a:solidFill>
                              <a:srgbClr val="FEFFFE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sz="585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sz="585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𝜌</m:t>
                    </m:r>
                    <m:r>
                      <a:rPr sz="585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]+</m:t>
                    </m:r>
                    <m:r>
                      <m:rPr>
                        <m:sty m:val="p"/>
                      </m:rPr>
                      <a:rPr sz="585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Γ</m:t>
                    </m:r>
                    <m:r>
                      <a:rPr sz="585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𝒟</m:t>
                    </m:r>
                    <m:r>
                      <a:rPr sz="585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sz="5850" i="1">
                            <a:solidFill>
                              <a:srgbClr val="FEFFFE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5850" i="1">
                            <a:solidFill>
                              <a:srgbClr val="FEFFFE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sz="5850" i="1">
                            <a:solidFill>
                              <a:srgbClr val="FEFFFE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 sz="585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]</m:t>
                    </m:r>
                    <m:r>
                      <a:rPr sz="585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endParaRPr/>
              </a:p>
            </p:txBody>
          </p:sp>
        </mc:Choice>
        <mc:Fallback>
          <p:sp>
            <p:nvSpPr>
              <p:cNvPr id="186" name="A very simple model - Rabi Oscillations with a dephrasing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270000" y="3618291"/>
                <a:ext cx="21844000" cy="8432801"/>
              </a:xfrm>
              <a:prstGeom prst="rect">
                <a:avLst/>
              </a:prstGeom>
              <a:blipFill>
                <a:blip r:embed="rId2"/>
                <a:stretch>
                  <a:fillRect l="-1568" t="-24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7" name="dephasing_mesolve.png" descr="dephasing_mesolv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8282" y="6690696"/>
            <a:ext cx="12247436" cy="638218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6" grpId="1" animBg="1" advAuto="0"/>
      <p:bldP spid="187" grpId="2" animBg="1" advAuto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Dephasing Qubi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Dephasing Qubit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0" name="Unravel the master equation into a stochastic master equation…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270000" y="3618291"/>
                <a:ext cx="21844000" cy="8432801"/>
              </a:xfrm>
              <a:prstGeom prst="rect">
                <a:avLst/>
              </a:prstGeom>
            </p:spPr>
            <p:txBody>
              <a:bodyPr/>
              <a:lstStyle/>
              <a:p>
                <a:r>
                  <a:t>Unravel the master equation into a stochastic master equation</a:t>
                </a:r>
              </a:p>
              <a:p>
                <a:pPr marL="0" lvl="8" indent="3657600">
                  <a:buClrTx/>
                  <a:buSzTx/>
                  <a:buNone/>
                </a:pPr>
                <a14:m>
                  <m:oMath xmlns:m="http://schemas.openxmlformats.org/officeDocument/2006/math">
                    <m:r>
                      <a:rPr sz="580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sSub>
                      <m:sSubPr>
                        <m:ctrlPr>
                          <a:rPr sz="5800" i="1">
                            <a:solidFill>
                              <a:srgbClr val="FEFFFE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5800" i="1">
                            <a:solidFill>
                              <a:srgbClr val="FEFFFE"/>
                            </a:solidFill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sz="5800" i="1">
                            <a:solidFill>
                              <a:srgbClr val="FEFFFE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sub>
                    </m:sSub>
                    <m:r>
                      <a:rPr sz="580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r>
                      <a:rPr sz="580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sz="580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m:rPr>
                        <m:sty m:val="p"/>
                      </m:rPr>
                      <a:rPr sz="580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Ω</m:t>
                    </m:r>
                    <m:sSub>
                      <m:sSubPr>
                        <m:ctrlPr>
                          <a:rPr sz="5800" i="1">
                            <a:solidFill>
                              <a:srgbClr val="FEFFFE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5800" i="1">
                            <a:solidFill>
                              <a:srgbClr val="FEFFFE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sz="5800" i="1">
                            <a:solidFill>
                              <a:srgbClr val="FEFFFE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sz="580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sz="5800" i="1">
                            <a:solidFill>
                              <a:srgbClr val="FEFFFE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5800" i="1">
                            <a:solidFill>
                              <a:srgbClr val="FEFFFE"/>
                            </a:solidFill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sz="5800" i="1">
                            <a:solidFill>
                              <a:srgbClr val="FEFFFE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sub>
                    </m:sSub>
                    <m:r>
                      <a:rPr sz="580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]</m:t>
                    </m:r>
                    <m:r>
                      <a:rPr sz="580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𝑑𝑡</m:t>
                    </m:r>
                    <m:r>
                      <a:rPr sz="580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sz="580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Γ</m:t>
                    </m:r>
                    <m:r>
                      <a:rPr sz="580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𝒟</m:t>
                    </m:r>
                    <m:r>
                      <a:rPr sz="580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sz="5800" i="1">
                            <a:solidFill>
                              <a:srgbClr val="FEFFFE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5800" i="1">
                            <a:solidFill>
                              <a:srgbClr val="FEFFFE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sz="5800" i="1">
                            <a:solidFill>
                              <a:srgbClr val="FEFFFE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 sz="580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]</m:t>
                    </m:r>
                    <m:sSub>
                      <m:sSubPr>
                        <m:ctrlPr>
                          <a:rPr sz="5800" i="1">
                            <a:solidFill>
                              <a:srgbClr val="FEFFFE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5800" i="1">
                            <a:solidFill>
                              <a:srgbClr val="FEFFFE"/>
                            </a:solidFill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sz="5800" i="1">
                            <a:solidFill>
                              <a:srgbClr val="FEFFFE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sub>
                    </m:sSub>
                    <m:r>
                      <a:rPr sz="580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𝑑𝑡</m:t>
                    </m:r>
                    <m:r>
                      <a:rPr sz="580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+</m:t>
                    </m:r>
                    <m:rad>
                      <m:radPr>
                        <m:degHide m:val="on"/>
                        <m:ctrlPr>
                          <a:rPr sz="5800" i="1">
                            <a:solidFill>
                              <a:srgbClr val="FEFFFE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m:rPr>
                            <m:sty m:val="p"/>
                          </m:rPr>
                          <a:rPr sz="5800" i="1">
                            <a:solidFill>
                              <a:srgbClr val="FEFFFE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</m:rad>
                    <m:r>
                      <a:rPr sz="580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ℋ</m:t>
                    </m:r>
                    <m:r>
                      <a:rPr sz="580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sz="5800" i="1">
                            <a:solidFill>
                              <a:srgbClr val="FEFFFE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5800" i="1">
                            <a:solidFill>
                              <a:srgbClr val="FEFFFE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sz="5800" i="1">
                            <a:solidFill>
                              <a:srgbClr val="FEFFFE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 sz="580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]</m:t>
                    </m:r>
                    <m:sSub>
                      <m:sSubPr>
                        <m:ctrlPr>
                          <a:rPr sz="5800" i="1">
                            <a:solidFill>
                              <a:srgbClr val="FEFFFE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5800" i="1">
                            <a:solidFill>
                              <a:srgbClr val="FEFFFE"/>
                            </a:solidFill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sz="5800" i="1">
                            <a:solidFill>
                              <a:srgbClr val="FEFFFE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sub>
                    </m:sSub>
                    <m:r>
                      <a:rPr sz="580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𝑑𝑊</m:t>
                    </m:r>
                  </m:oMath>
                </a14:m>
                <a:r>
                  <a:t>  </a:t>
                </a:r>
              </a:p>
              <a:p>
                <a:endParaRPr/>
              </a:p>
              <a:p>
                <a:r>
                  <a:t>Measurement Current </a:t>
                </a:r>
              </a:p>
              <a:p>
                <a:pPr marL="0" indent="0">
                  <a:buClrTx/>
                  <a:buSzTx/>
                  <a:buNone/>
                </a:pPr>
                <a:r>
                  <a:t>               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sz="5850">
                            <a:solidFill>
                              <a:srgbClr val="FEFFFE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5850" i="1">
                            <a:solidFill>
                              <a:srgbClr val="FEFFFE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m:rPr>
                            <m:sty m:val="p"/>
                          </m:rPr>
                          <a:rPr sz="5850" i="1">
                            <a:solidFill>
                              <a:srgbClr val="FEFFFE"/>
                            </a:solidFill>
                            <a:latin typeface="Cambria Math" panose="02040503050406030204" pitchFamily="18" charset="0"/>
                          </a:rPr>
                          <m:t>diff</m:t>
                        </m:r>
                      </m:sub>
                    </m:sSub>
                    <m:r>
                      <a:rPr sz="585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sz="585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sz="585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)=</m:t>
                    </m:r>
                    <m:r>
                      <m:rPr>
                        <m:sty m:val="p"/>
                      </m:rPr>
                      <a:rPr sz="585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tr</m:t>
                    </m:r>
                    <m:r>
                      <a:rPr sz="585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sz="5850" i="1">
                            <a:solidFill>
                              <a:srgbClr val="FEFFFE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5850" i="1">
                            <a:solidFill>
                              <a:srgbClr val="FEFFFE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sz="5850" i="1">
                            <a:solidFill>
                              <a:srgbClr val="FEFFFE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sSub>
                      <m:sSubPr>
                        <m:ctrlPr>
                          <a:rPr sz="5850" i="1">
                            <a:solidFill>
                              <a:srgbClr val="FEFFFE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sz="5850" i="1">
                            <a:solidFill>
                              <a:srgbClr val="FEFFFE"/>
                            </a:solidFill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sz="5850" i="1">
                            <a:solidFill>
                              <a:srgbClr val="FEFFFE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sub>
                    </m:sSub>
                    <m:r>
                      <a:rPr sz="585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]+</m:t>
                    </m:r>
                    <m:f>
                      <m:fPr>
                        <m:ctrlPr>
                          <a:rPr sz="5850" i="1">
                            <a:solidFill>
                              <a:srgbClr val="FEFFFE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sz="5850" i="1">
                            <a:solidFill>
                              <a:srgbClr val="FEFFFE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sz="5850" i="1">
                                <a:solidFill>
                                  <a:srgbClr val="FEFFFE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sz="5850" i="1">
                                <a:solidFill>
                                  <a:srgbClr val="FEFFFE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m:rPr>
                                <m:sty m:val="p"/>
                              </m:rPr>
                              <a:rPr sz="5850" i="1">
                                <a:solidFill>
                                  <a:srgbClr val="FEFFFE"/>
                                </a:solidFill>
                                <a:latin typeface="Cambria Math" panose="02040503050406030204" pitchFamily="18" charset="0"/>
                              </a:rPr>
                              <m:t>Γ</m:t>
                            </m:r>
                          </m:e>
                        </m:rad>
                      </m:den>
                    </m:f>
                    <m:f>
                      <m:fPr>
                        <m:ctrlPr>
                          <a:rPr sz="5850" i="1">
                            <a:solidFill>
                              <a:srgbClr val="FEFFFE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sz="5850" i="1">
                            <a:solidFill>
                              <a:srgbClr val="FEFFFE"/>
                            </a:solidFill>
                            <a:latin typeface="Cambria Math" panose="02040503050406030204" pitchFamily="18" charset="0"/>
                          </a:rPr>
                          <m:t>𝑑𝑊</m:t>
                        </m:r>
                      </m:num>
                      <m:den>
                        <m:r>
                          <a:rPr sz="5850" i="1">
                            <a:solidFill>
                              <a:srgbClr val="FEFFFE"/>
                            </a:solidFill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endParaRPr/>
              </a:p>
            </p:txBody>
          </p:sp>
        </mc:Choice>
        <mc:Fallback>
          <p:sp>
            <p:nvSpPr>
              <p:cNvPr id="190" name="Unravel the master equation into a stochastic master equation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270000" y="3618291"/>
                <a:ext cx="21844000" cy="8432801"/>
              </a:xfrm>
              <a:prstGeom prst="rect">
                <a:avLst/>
              </a:prstGeom>
              <a:blipFill>
                <a:blip r:embed="rId2"/>
                <a:stretch>
                  <a:fillRect l="-1568" t="-24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9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9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0" grpId="1" build="p" bldLvl="5" animBg="1" advAuto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Rounded Rectangle"/>
          <p:cNvSpPr/>
          <p:nvPr/>
        </p:nvSpPr>
        <p:spPr>
          <a:xfrm>
            <a:off x="772495" y="3672479"/>
            <a:ext cx="23135191" cy="8941013"/>
          </a:xfrm>
          <a:prstGeom prst="roundRect">
            <a:avLst>
              <a:gd name="adj" fmla="val 17295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000000"/>
                </a:solidFill>
                <a:latin typeface="Graphik-Medium"/>
                <a:ea typeface="Graphik-Medium"/>
                <a:cs typeface="Graphik-Medium"/>
                <a:sym typeface="Graphik Medium"/>
              </a:defRPr>
            </a:pPr>
            <a:endParaRPr/>
          </a:p>
        </p:txBody>
      </p:sp>
      <p:sp>
        <p:nvSpPr>
          <p:cNvPr id="193" name="Quantum Trajectory"/>
          <p:cNvSpPr txBox="1"/>
          <p:nvPr/>
        </p:nvSpPr>
        <p:spPr>
          <a:xfrm>
            <a:off x="4449284" y="4145303"/>
            <a:ext cx="5701882" cy="8830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700"/>
            </a:lvl1pPr>
          </a:lstStyle>
          <a:p>
            <a:r>
              <a:t>Quantum Trajectory</a:t>
            </a:r>
          </a:p>
        </p:txBody>
      </p:sp>
      <p:sp>
        <p:nvSpPr>
          <p:cNvPr id="194" name="Filtered Measurement Current"/>
          <p:cNvSpPr txBox="1"/>
          <p:nvPr/>
        </p:nvSpPr>
        <p:spPr>
          <a:xfrm>
            <a:off x="13786704" y="4145303"/>
            <a:ext cx="8495374" cy="8830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700"/>
            </a:lvl1pPr>
          </a:lstStyle>
          <a:p>
            <a:r>
              <a:t>Filtered Measurement Current</a:t>
            </a:r>
          </a:p>
        </p:txBody>
      </p:sp>
      <p:sp>
        <p:nvSpPr>
          <p:cNvPr id="195" name="Dephasing Qubit…"/>
          <p:cNvSpPr txBox="1">
            <a:spLocks noGrp="1"/>
          </p:cNvSpPr>
          <p:nvPr>
            <p:ph type="title"/>
          </p:nvPr>
        </p:nvSpPr>
        <p:spPr>
          <a:xfrm>
            <a:off x="1270000" y="488345"/>
            <a:ext cx="21844000" cy="2761273"/>
          </a:xfrm>
          <a:prstGeom prst="rect">
            <a:avLst/>
          </a:prstGeom>
        </p:spPr>
        <p:txBody>
          <a:bodyPr/>
          <a:lstStyle/>
          <a:p>
            <a:r>
              <a:t>Dephasing Qubit </a:t>
            </a:r>
          </a:p>
          <a:p>
            <a:r>
              <a:t>Trajectories and output currents</a:t>
            </a:r>
          </a:p>
        </p:txBody>
      </p:sp>
      <p:pic>
        <p:nvPicPr>
          <p:cNvPr id="196" name="fig2.png" descr="fig2.png"/>
          <p:cNvPicPr>
            <a:picLocks noChangeAspect="1"/>
          </p:cNvPicPr>
          <p:nvPr/>
        </p:nvPicPr>
        <p:blipFill>
          <a:blip r:embed="rId2"/>
          <a:srcRect b="66658"/>
          <a:stretch>
            <a:fillRect/>
          </a:stretch>
        </p:blipFill>
        <p:spPr>
          <a:xfrm>
            <a:off x="2024419" y="5856390"/>
            <a:ext cx="9933976" cy="4573130"/>
          </a:xfrm>
          <a:prstGeom prst="rect">
            <a:avLst/>
          </a:prstGeom>
          <a:ln w="12700">
            <a:miter lim="400000"/>
          </a:ln>
        </p:spPr>
      </p:pic>
      <p:pic>
        <p:nvPicPr>
          <p:cNvPr id="197" name="fig2.png" descr="fig2.png"/>
          <p:cNvPicPr>
            <a:picLocks noChangeAspect="1"/>
          </p:cNvPicPr>
          <p:nvPr/>
        </p:nvPicPr>
        <p:blipFill>
          <a:blip r:embed="rId2"/>
          <a:srcRect l="3675" t="32773" b="33884"/>
          <a:stretch>
            <a:fillRect/>
          </a:stretch>
        </p:blipFill>
        <p:spPr>
          <a:xfrm>
            <a:off x="12707894" y="5856390"/>
            <a:ext cx="9568894" cy="45731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3" grpId="1" animBg="1" advAuto="0"/>
      <p:bldP spid="194" grpId="3" animBg="1" advAuto="0"/>
      <p:bldP spid="196" grpId="2" animBg="1" advAuto="0"/>
      <p:bldP spid="197" grpId="4" animBg="1" advAuto="0"/>
    </p:bldLst>
  </p:timing>
</p:sld>
</file>

<file path=ppt/theme/theme1.xml><?xml version="1.0" encoding="utf-8"?>
<a:theme xmlns:a="http://schemas.openxmlformats.org/drawingml/2006/main" name="22_ColorGradient">
  <a:themeElements>
    <a:clrScheme name="22_ColorGradient">
      <a:dk1>
        <a:srgbClr val="810092"/>
      </a:dk1>
      <a:lt1>
        <a:srgbClr val="929292"/>
      </a:lt1>
      <a:dk2>
        <a:srgbClr val="5E5E5E"/>
      </a:dk2>
      <a:lt2>
        <a:srgbClr val="D5D5D5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22_ColorGradient">
      <a:majorFont>
        <a:latin typeface="Graphik Semibold"/>
        <a:ea typeface="Graphik Semibold"/>
        <a:cs typeface="Graphik Semibold"/>
      </a:majorFont>
      <a:minorFont>
        <a:latin typeface="Graphik Semibold"/>
        <a:ea typeface="Graphik Semibold"/>
        <a:cs typeface="Graphik Semibold"/>
      </a:minorFont>
    </a:fontScheme>
    <a:fmtScheme name="22_ColorGradie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raphik-Medium"/>
            <a:ea typeface="Graphik-Medium"/>
            <a:cs typeface="Graphik-Medium"/>
            <a:sym typeface="Graphik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929292"/>
            </a:solidFill>
            <a:effectLst/>
            <a:uFillTx/>
            <a:latin typeface="Graphik"/>
            <a:ea typeface="Graphik"/>
            <a:cs typeface="Graphik"/>
            <a:sym typeface="Graphi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22_ColorGradient">
  <a:themeElements>
    <a:clrScheme name="22_ColorGradient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22_ColorGradient">
      <a:majorFont>
        <a:latin typeface="Graphik Semibold"/>
        <a:ea typeface="Graphik Semibold"/>
        <a:cs typeface="Graphik Semibold"/>
      </a:majorFont>
      <a:minorFont>
        <a:latin typeface="Graphik Semibold"/>
        <a:ea typeface="Graphik Semibold"/>
        <a:cs typeface="Graphik Semibold"/>
      </a:minorFont>
    </a:fontScheme>
    <a:fmtScheme name="22_ColorGradie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raphik-Medium"/>
            <a:ea typeface="Graphik-Medium"/>
            <a:cs typeface="Graphik-Medium"/>
            <a:sym typeface="Graphik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929292"/>
            </a:solidFill>
            <a:effectLst/>
            <a:uFillTx/>
            <a:latin typeface="Graphik"/>
            <a:ea typeface="Graphik"/>
            <a:cs typeface="Graphik"/>
            <a:sym typeface="Graphi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522</TotalTime>
  <Words>491</Words>
  <Application>Microsoft Macintosh PowerPoint</Application>
  <PresentationFormat>Custom</PresentationFormat>
  <Paragraphs>67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Cambria Math</vt:lpstr>
      <vt:lpstr>Graphik</vt:lpstr>
      <vt:lpstr>Graphik Semibold</vt:lpstr>
      <vt:lpstr>Graphik-Medium</vt:lpstr>
      <vt:lpstr>Helvetica Neue</vt:lpstr>
      <vt:lpstr>22_ColorGradient</vt:lpstr>
      <vt:lpstr>Current fluctuations in open Quantum Systems</vt:lpstr>
      <vt:lpstr>The topics in this tutorial </vt:lpstr>
      <vt:lpstr>PowerPoint Presentation</vt:lpstr>
      <vt:lpstr>All the mathematics that you will learn</vt:lpstr>
      <vt:lpstr>Learning through simple models:  qubits, dots, and leaky cavities</vt:lpstr>
      <vt:lpstr>Everyone loves a Qubit</vt:lpstr>
      <vt:lpstr>Dephasing Qubit</vt:lpstr>
      <vt:lpstr>Dephasing Qubit</vt:lpstr>
      <vt:lpstr>Dephasing Qubit  Trajectories and output currents</vt:lpstr>
      <vt:lpstr>Dephasing Qubit  Two time correlation function and the PS</vt:lpstr>
      <vt:lpstr>Dephasing Qubit  The noise</vt:lpstr>
      <vt:lpstr>Dephasing Qubit  Full Counting Statistics</vt:lpstr>
      <vt:lpstr>The topics in this tutorial </vt:lpstr>
      <vt:lpstr>Thank you! : arXiv:2303.04720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Current fluctuations in open Quantum Systems</dc:title>
  <cp:lastModifiedBy>Michael Kewming</cp:lastModifiedBy>
  <cp:revision>2</cp:revision>
  <dcterms:modified xsi:type="dcterms:W3CDTF">2023-03-10T17:11:37Z</dcterms:modified>
</cp:coreProperties>
</file>